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65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08B098-9EF0-44A6-AA2E-4CA5DE7231D4}" v="701" dt="2023-04-09T16:17:28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4610"/>
  </p:normalViewPr>
  <p:slideViewPr>
    <p:cSldViewPr snapToGrid="0" snapToObjects="1">
      <p:cViewPr varScale="1">
        <p:scale>
          <a:sx n="80" d="100"/>
          <a:sy n="80" d="100"/>
        </p:scale>
        <p:origin x="-174" y="-96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2547E-3C72-4D34-B826-2D5F56558084}" type="datetimeFigureOut">
              <a:t>2023.05.19.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4F7CF-0282-4062-9D46-E8596F2D637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02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2.svg"/><Relationship Id="rId3" Type="http://schemas.openxmlformats.org/officeDocument/2006/relationships/image" Target="../media/image1.png"/><Relationship Id="rId7" Type="http://schemas.openxmlformats.org/officeDocument/2006/relationships/image" Target="../media/image36.sv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40.svg"/><Relationship Id="rId5" Type="http://schemas.openxmlformats.org/officeDocument/2006/relationships/image" Target="../media/image19.jpeg"/><Relationship Id="rId15" Type="http://schemas.openxmlformats.org/officeDocument/2006/relationships/image" Target="../media/image44.svg"/><Relationship Id="rId10" Type="http://schemas.openxmlformats.org/officeDocument/2006/relationships/image" Target="../media/image22.png"/><Relationship Id="rId4" Type="http://schemas.openxmlformats.org/officeDocument/2006/relationships/image" Target="../media/image33.svg"/><Relationship Id="rId9" Type="http://schemas.openxmlformats.org/officeDocument/2006/relationships/image" Target="../media/image38.sv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52.svg"/><Relationship Id="rId5" Type="http://schemas.openxmlformats.org/officeDocument/2006/relationships/image" Target="../media/image25.jpeg"/><Relationship Id="rId10" Type="http://schemas.openxmlformats.org/officeDocument/2006/relationships/image" Target="../media/image28.png"/><Relationship Id="rId4" Type="http://schemas.openxmlformats.org/officeDocument/2006/relationships/image" Target="../media/image45.svg"/><Relationship Id="rId9" Type="http://schemas.openxmlformats.org/officeDocument/2006/relationships/image" Target="../media/image5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6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5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62.svg"/><Relationship Id="rId3" Type="http://schemas.openxmlformats.org/officeDocument/2006/relationships/image" Target="../media/image1.png"/><Relationship Id="rId7" Type="http://schemas.openxmlformats.org/officeDocument/2006/relationships/image" Target="../media/image48.svg"/><Relationship Id="rId12" Type="http://schemas.openxmlformats.org/officeDocument/2006/relationships/image" Target="../media/image33.png"/><Relationship Id="rId17" Type="http://schemas.openxmlformats.org/officeDocument/2006/relationships/image" Target="../media/image66.sv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60.svg"/><Relationship Id="rId5" Type="http://schemas.openxmlformats.org/officeDocument/2006/relationships/image" Target="../media/image31.jpeg"/><Relationship Id="rId15" Type="http://schemas.openxmlformats.org/officeDocument/2006/relationships/image" Target="../media/image64.svg"/><Relationship Id="rId10" Type="http://schemas.openxmlformats.org/officeDocument/2006/relationships/image" Target="../media/image32.png"/><Relationship Id="rId4" Type="http://schemas.openxmlformats.org/officeDocument/2006/relationships/image" Target="../media/image57.svg"/><Relationship Id="rId9" Type="http://schemas.openxmlformats.org/officeDocument/2006/relationships/image" Target="../media/image50.svg"/><Relationship Id="rId1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6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7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6.pn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3.jpeg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4.jpeg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52449" y="2036371"/>
            <a:ext cx="10151409" cy="514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187"/>
              </a:lnSpc>
              <a:buNone/>
            </a:pPr>
            <a:r>
              <a:rPr lang="hu-HU" sz="13250" b="1" kern="0" spc="-300" dirty="0" smtClean="0">
                <a:solidFill>
                  <a:srgbClr val="150F37"/>
                </a:solidFill>
                <a:latin typeface="Arial"/>
                <a:ea typeface="Inter Bold"/>
                <a:cs typeface="Inter Bold" pitchFamily="34" charset="-120"/>
              </a:rPr>
              <a:t>         The</a:t>
            </a:r>
          </a:p>
          <a:p>
            <a:pPr marL="0" indent="0" algn="l">
              <a:lnSpc>
                <a:spcPts val="13187"/>
              </a:lnSpc>
              <a:buNone/>
            </a:pPr>
            <a:r>
              <a:rPr lang="ru-RU" sz="13250" b="1" kern="0" spc="-300" dirty="0" smtClean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«</a:t>
            </a:r>
            <a:r>
              <a:rPr lang="ru-RU" sz="13250" b="1" kern="0" spc="-300" dirty="0" smtClean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М</a:t>
            </a:r>
            <a:r>
              <a:rPr lang="en-US" sz="13250" b="1" kern="0" spc="-300" dirty="0" err="1" smtClean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arket</a:t>
            </a:r>
            <a:r>
              <a:rPr lang="en-US" sz="13250" b="1" kern="0" spc="-300" dirty="0" smtClean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-Up</a:t>
            </a:r>
            <a:r>
              <a:rPr lang="ru-RU" sz="13250" b="1" kern="0" spc="-300" dirty="0" smtClean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»</a:t>
            </a:r>
            <a:endParaRPr lang="hu-HU" sz="13250" b="1" kern="0" spc="-300" dirty="0" smtClean="0">
              <a:solidFill>
                <a:srgbClr val="8653FF"/>
              </a:solidFill>
              <a:latin typeface="Arial"/>
              <a:ea typeface="Inter Bold"/>
              <a:cs typeface="Inter Bold" pitchFamily="34" charset="-120"/>
            </a:endParaRPr>
          </a:p>
          <a:p>
            <a:pPr>
              <a:lnSpc>
                <a:spcPts val="13187"/>
              </a:lnSpc>
            </a:pPr>
            <a:r>
              <a:rPr lang="hu-HU" sz="13250" b="1" kern="0" spc="-300" dirty="0" smtClean="0">
                <a:solidFill>
                  <a:srgbClr val="150F37"/>
                </a:solidFill>
                <a:latin typeface="Arial"/>
                <a:ea typeface="Inter Bold"/>
                <a:cs typeface="Inter Bold" pitchFamily="34" charset="-120"/>
              </a:rPr>
              <a:t>     platform</a:t>
            </a:r>
          </a:p>
          <a:p>
            <a:pPr>
              <a:lnSpc>
                <a:spcPts val="13187"/>
              </a:lnSpc>
            </a:pPr>
            <a:endParaRPr lang="hu-HU" sz="13250" b="1" kern="0" spc="-300" dirty="0" smtClean="0">
              <a:solidFill>
                <a:srgbClr val="150F37"/>
              </a:solidFill>
              <a:latin typeface="Arial"/>
              <a:ea typeface="Inter Bold"/>
              <a:cs typeface="Inter Bold" pitchFamily="34" charset="-120"/>
            </a:endParaRPr>
          </a:p>
          <a:p>
            <a:pPr marL="0" indent="0" algn="l">
              <a:lnSpc>
                <a:spcPts val="13187"/>
              </a:lnSpc>
              <a:buNone/>
            </a:pPr>
            <a:r>
              <a:rPr lang="hu-HU" sz="13250" b="1" kern="0" spc="-300" dirty="0" smtClean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 </a:t>
            </a:r>
            <a:endParaRPr lang="en-US" sz="13250" dirty="0">
              <a:latin typeface="Arial"/>
              <a:ea typeface="Inter Bold"/>
            </a:endParaRPr>
          </a:p>
        </p:txBody>
      </p:sp>
      <p:sp>
        <p:nvSpPr>
          <p:cNvPr id="5" name="Text 1"/>
          <p:cNvSpPr/>
          <p:nvPr/>
        </p:nvSpPr>
        <p:spPr>
          <a:xfrm>
            <a:off x="557151" y="7430764"/>
            <a:ext cx="8524995" cy="13629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00"/>
              </a:lnSpc>
            </a:pPr>
            <a:r>
              <a:rPr lang="en-US" sz="3200" dirty="0" smtClean="0"/>
              <a:t>Decentralized </a:t>
            </a:r>
            <a:r>
              <a:rPr lang="en-US" sz="3200" dirty="0"/>
              <a:t>marketplace built on </a:t>
            </a:r>
            <a:r>
              <a:rPr lang="en-US" sz="3200" dirty="0" err="1"/>
              <a:t>blockchain</a:t>
            </a:r>
            <a:r>
              <a:rPr lang="en-US" sz="3200" dirty="0"/>
              <a:t> technology.</a:t>
            </a:r>
            <a:endParaRPr lang="hu-HU" sz="3200" dirty="0"/>
          </a:p>
          <a:p>
            <a:pPr>
              <a:lnSpc>
                <a:spcPts val="3600"/>
              </a:lnSpc>
            </a:pPr>
            <a:endParaRPr lang="en-US" sz="3200" dirty="0">
              <a:latin typeface="Arial"/>
              <a:ea typeface="Inter Medium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2057400" y="341040"/>
            <a:ext cx="10039350" cy="1057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8306"/>
              </a:lnSpc>
            </a:pPr>
            <a:r>
              <a:rPr lang="en-US" sz="8300" b="1" kern="0" spc="-225" dirty="0" smtClean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S1 </a:t>
            </a:r>
            <a:r>
              <a:rPr lang="en-US" sz="8300" b="1" kern="0" spc="-225" dirty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sector </a:t>
            </a:r>
            <a:r>
              <a:rPr lang="hu-HU" sz="8300" b="1" kern="0" spc="-225" dirty="0" err="1" smtClean="0">
                <a:solidFill>
                  <a:srgbClr val="150F37"/>
                </a:solidFill>
                <a:latin typeface="Arial"/>
                <a:ea typeface="Inter Bold"/>
                <a:cs typeface="Inter Bold" pitchFamily="34" charset="-120"/>
              </a:rPr>
              <a:t>income</a:t>
            </a:r>
            <a:r>
              <a:rPr lang="en-US" sz="8300" b="1" kern="0" spc="-225" dirty="0" smtClean="0">
                <a:solidFill>
                  <a:srgbClr val="150F37"/>
                </a:solidFill>
                <a:latin typeface="Arial"/>
                <a:ea typeface="Inter Bold"/>
                <a:cs typeface="Inter Bold" pitchFamily="34" charset="-120"/>
              </a:rPr>
              <a:t> </a:t>
            </a:r>
            <a:endParaRPr lang="en-US" sz="8300" dirty="0">
              <a:latin typeface="Arial"/>
              <a:ea typeface="Inter Bol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AAF7A95-0B93-85F2-FA54-053C8D4AB748}"/>
              </a:ext>
            </a:extLst>
          </p:cNvPr>
          <p:cNvSpPr txBox="1"/>
          <p:nvPr/>
        </p:nvSpPr>
        <p:spPr>
          <a:xfrm>
            <a:off x="13757881" y="430152"/>
            <a:ext cx="4418436" cy="80945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ea typeface="Inter Medium"/>
                <a:cs typeface="Arial"/>
              </a:rPr>
              <a:t>Every </a:t>
            </a:r>
            <a:r>
              <a:rPr lang="en-US" sz="2000" dirty="0">
                <a:latin typeface="Arial"/>
                <a:ea typeface="Inter Medium"/>
                <a:cs typeface="Arial"/>
              </a:rPr>
              <a:t>active participant can quickly build a customer base for their subscriptions by participating in the marketing </a:t>
            </a:r>
            <a:r>
              <a:rPr lang="en-US" sz="2000" dirty="0" smtClean="0">
                <a:latin typeface="Arial"/>
                <a:ea typeface="Inter Medium"/>
                <a:cs typeface="Arial"/>
              </a:rPr>
              <a:t>plan</a:t>
            </a:r>
            <a:endParaRPr lang="hu-HU" sz="2000" dirty="0" smtClean="0">
              <a:latin typeface="Arial"/>
              <a:ea typeface="Inter Medium"/>
              <a:cs typeface="Arial"/>
            </a:endParaRPr>
          </a:p>
          <a:p>
            <a:r>
              <a:rPr lang="hu-HU" sz="2000" dirty="0">
                <a:latin typeface="Arial"/>
                <a:ea typeface="Inter Medium"/>
                <a:cs typeface="Arial"/>
              </a:rPr>
              <a:t> </a:t>
            </a:r>
            <a:r>
              <a:rPr lang="hu-HU" sz="2000" dirty="0" smtClean="0">
                <a:latin typeface="Arial"/>
                <a:ea typeface="Inter Medium"/>
                <a:cs typeface="Arial"/>
              </a:rPr>
              <a:t>    </a:t>
            </a:r>
            <a:r>
              <a:rPr lang="ru-RU" sz="2000" dirty="0" smtClean="0">
                <a:latin typeface="Arial"/>
                <a:ea typeface="Inter Medium"/>
                <a:cs typeface="Arial"/>
              </a:rPr>
              <a:t>«MARKET-UP»</a:t>
            </a:r>
            <a:r>
              <a:rPr lang="hu-HU" sz="2000" dirty="0">
                <a:latin typeface="Arial"/>
                <a:ea typeface="Inter Medium"/>
                <a:cs typeface="Arial"/>
              </a:rPr>
              <a:t>.</a:t>
            </a:r>
            <a:r>
              <a:rPr lang="ru-RU" sz="2000" dirty="0" smtClean="0">
                <a:latin typeface="Arial"/>
                <a:ea typeface="Inter Medium"/>
                <a:cs typeface="Arial"/>
              </a:rPr>
              <a:t> </a:t>
            </a:r>
            <a:endParaRPr lang="hu-HU" sz="2000" dirty="0" smtClean="0">
              <a:latin typeface="Arial"/>
              <a:ea typeface="Inter Medium"/>
              <a:cs typeface="Arial"/>
            </a:endParaRPr>
          </a:p>
          <a:p>
            <a:endParaRPr lang="hu-HU" sz="2000" dirty="0" smtClean="0">
              <a:latin typeface="Arial"/>
              <a:ea typeface="Inter Medium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ea typeface="Inter Medium"/>
                <a:cs typeface="Arial"/>
              </a:rPr>
              <a:t>The </a:t>
            </a:r>
            <a:r>
              <a:rPr lang="en-US" sz="2000" dirty="0">
                <a:latin typeface="Arial"/>
                <a:ea typeface="Inter Medium"/>
                <a:cs typeface="Arial"/>
              </a:rPr>
              <a:t>members of your team who will bring you a monthly income are located in the main sector S1</a:t>
            </a:r>
            <a:r>
              <a:rPr lang="en-US" sz="2000" dirty="0" smtClean="0">
                <a:latin typeface="Arial"/>
                <a:ea typeface="Inter Medium"/>
                <a:cs typeface="Arial"/>
              </a:rPr>
              <a:t>.</a:t>
            </a:r>
            <a:endParaRPr lang="hu-HU" sz="2000" dirty="0">
              <a:latin typeface="Arial"/>
              <a:ea typeface="Inter Medium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ru-RU" sz="2000" dirty="0" smtClean="0">
              <a:latin typeface="Arial"/>
              <a:ea typeface="Inter Medium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ea typeface="Inter Medium"/>
                <a:cs typeface="Arial"/>
              </a:rPr>
              <a:t>The </a:t>
            </a:r>
            <a:r>
              <a:rPr lang="en-US" sz="2000" dirty="0">
                <a:latin typeface="Arial"/>
                <a:ea typeface="Inter Medium"/>
                <a:cs typeface="Arial"/>
              </a:rPr>
              <a:t>downstream partners are located at levels corresponding to the invitation order in Main Sector S1</a:t>
            </a:r>
            <a:r>
              <a:rPr lang="en-US" sz="2000" dirty="0" smtClean="0">
                <a:latin typeface="Arial"/>
                <a:ea typeface="Inter Medium"/>
                <a:cs typeface="Arial"/>
              </a:rPr>
              <a:t>.</a:t>
            </a:r>
            <a:endParaRPr lang="hu-HU" sz="2000" dirty="0" smtClean="0">
              <a:latin typeface="Arial"/>
              <a:ea typeface="Inter Medium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hu-HU" sz="2000" dirty="0" smtClean="0">
              <a:latin typeface="Arial"/>
              <a:ea typeface="Inter Medium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ea typeface="Inter Medium"/>
                <a:cs typeface="Arial"/>
              </a:rPr>
              <a:t>The </a:t>
            </a:r>
            <a:r>
              <a:rPr lang="en-US" sz="2000" dirty="0">
                <a:latin typeface="Arial"/>
                <a:ea typeface="Inter Medium"/>
                <a:cs typeface="Arial"/>
              </a:rPr>
              <a:t>program's active members buy </a:t>
            </a:r>
            <a:r>
              <a:rPr lang="hu-HU" sz="2000" dirty="0" err="1" smtClean="0">
                <a:latin typeface="Arial"/>
                <a:ea typeface="Inter Medium"/>
                <a:cs typeface="Arial"/>
              </a:rPr>
              <a:t>voucher</a:t>
            </a:r>
            <a:r>
              <a:rPr lang="en-US" sz="2000" dirty="0" smtClean="0">
                <a:latin typeface="Arial"/>
                <a:ea typeface="Inter Medium"/>
                <a:cs typeface="Arial"/>
              </a:rPr>
              <a:t>s </a:t>
            </a:r>
            <a:r>
              <a:rPr lang="en-US" sz="2000" dirty="0">
                <a:latin typeface="Arial"/>
                <a:ea typeface="Inter Medium"/>
                <a:cs typeface="Arial"/>
              </a:rPr>
              <a:t>from you up to the eighth level.</a:t>
            </a:r>
            <a:r>
              <a:rPr lang="ru-RU" sz="2000" dirty="0">
                <a:latin typeface="Arial"/>
                <a:ea typeface="Inter Medium"/>
                <a:cs typeface="Arial"/>
              </a:rPr>
              <a:t> </a:t>
            </a:r>
            <a:endParaRPr lang="hu-HU" sz="2000" dirty="0" smtClean="0">
              <a:latin typeface="Arial"/>
              <a:ea typeface="Inter Medium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hu-HU" sz="2000" dirty="0" smtClean="0">
              <a:latin typeface="Arial"/>
              <a:ea typeface="Inter Medium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ea typeface="Inter Medium"/>
                <a:cs typeface="Arial"/>
              </a:rPr>
              <a:t>Upon </a:t>
            </a:r>
            <a:r>
              <a:rPr lang="en-US" sz="2000" dirty="0">
                <a:latin typeface="Arial"/>
                <a:ea typeface="Inter Medium"/>
                <a:cs typeface="Arial"/>
              </a:rPr>
              <a:t>sale of a </a:t>
            </a:r>
            <a:r>
              <a:rPr lang="hu-HU" sz="2000" dirty="0" err="1" smtClean="0">
                <a:latin typeface="Arial"/>
                <a:ea typeface="Inter Medium"/>
                <a:cs typeface="Arial"/>
              </a:rPr>
              <a:t>voucher</a:t>
            </a:r>
            <a:r>
              <a:rPr lang="en-US" sz="2000" dirty="0" smtClean="0">
                <a:latin typeface="Arial"/>
                <a:ea typeface="Inter Medium"/>
                <a:cs typeface="Arial"/>
              </a:rPr>
              <a:t>, </a:t>
            </a:r>
            <a:r>
              <a:rPr lang="en-US" sz="2000" dirty="0">
                <a:latin typeface="Arial"/>
                <a:ea typeface="Inter Medium"/>
                <a:cs typeface="Arial"/>
              </a:rPr>
              <a:t>your wallet will be credited with 5 USDT</a:t>
            </a:r>
            <a:r>
              <a:rPr lang="en-US" sz="2000" dirty="0" smtClean="0">
                <a:latin typeface="Arial"/>
                <a:ea typeface="Inter Medium"/>
                <a:cs typeface="Arial"/>
              </a:rPr>
              <a:t>.</a:t>
            </a:r>
            <a:endParaRPr lang="hu-HU" sz="2000" dirty="0" smtClean="0">
              <a:latin typeface="Arial"/>
              <a:ea typeface="Inter Medium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hu-HU" sz="2000" dirty="0" smtClean="0">
              <a:latin typeface="Arial"/>
              <a:ea typeface="Inter Medium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ea typeface="Inter Medium"/>
                <a:cs typeface="Arial"/>
              </a:rPr>
              <a:t>You </a:t>
            </a:r>
            <a:r>
              <a:rPr lang="en-US" sz="2000" dirty="0">
                <a:latin typeface="Arial"/>
                <a:ea typeface="Inter Medium"/>
                <a:cs typeface="Arial"/>
              </a:rPr>
              <a:t>and your team are the only ones responsible for your income on the </a:t>
            </a:r>
            <a:r>
              <a:rPr lang="ru-RU" sz="2000" dirty="0">
                <a:latin typeface="Arial"/>
                <a:ea typeface="Inter Medium"/>
                <a:cs typeface="Arial"/>
              </a:rPr>
              <a:t>«MARKET-UP»</a:t>
            </a:r>
            <a:r>
              <a:rPr lang="en-US" sz="2000" dirty="0" smtClean="0">
                <a:latin typeface="Arial"/>
                <a:ea typeface="Inter Medium"/>
                <a:cs typeface="Arial"/>
              </a:rPr>
              <a:t> </a:t>
            </a:r>
            <a:r>
              <a:rPr lang="en-US" sz="2000" dirty="0">
                <a:latin typeface="Arial"/>
                <a:ea typeface="Inter Medium"/>
                <a:cs typeface="Arial"/>
              </a:rPr>
              <a:t>platform.</a:t>
            </a:r>
            <a:endParaRPr lang="ru-RU" sz="2000" dirty="0">
              <a:latin typeface="Arial"/>
              <a:ea typeface="Inter Medium"/>
              <a:cs typeface="Arial"/>
            </a:endParaRPr>
          </a:p>
        </p:txBody>
      </p:sp>
      <p:pic>
        <p:nvPicPr>
          <p:cNvPr id="14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8A12168-EC13-738E-4653-3C95F3926E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57881" y="8843953"/>
            <a:ext cx="4531864" cy="17343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28650" y="6753225"/>
            <a:ext cx="195944" cy="195951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824592" y="6949176"/>
            <a:ext cx="108856" cy="108849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552450" y="8024812"/>
            <a:ext cx="7734300" cy="18288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28650" y="8467725"/>
            <a:ext cx="195944" cy="195951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824592" y="8663676"/>
            <a:ext cx="108856" cy="108849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552450" y="2867025"/>
            <a:ext cx="7734300" cy="4953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8791575" y="4105275"/>
            <a:ext cx="9496425" cy="2286000"/>
          </a:xfrm>
          <a:prstGeom prst="rect">
            <a:avLst/>
          </a:prstGeom>
        </p:spPr>
      </p:pic>
      <p:sp>
        <p:nvSpPr>
          <p:cNvPr id="11" name="Text 0"/>
          <p:cNvSpPr/>
          <p:nvPr/>
        </p:nvSpPr>
        <p:spPr>
          <a:xfrm>
            <a:off x="2105025" y="619125"/>
            <a:ext cx="15316200" cy="1038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8211"/>
              </a:lnSpc>
            </a:pPr>
            <a:r>
              <a:rPr lang="en-US" sz="8250" b="1" kern="0" spc="-225" dirty="0">
                <a:solidFill>
                  <a:srgbClr val="150F37"/>
                </a:solidFill>
                <a:latin typeface="Arial"/>
                <a:ea typeface="Inter Bold"/>
                <a:cs typeface="Inter Bold" pitchFamily="34" charset="-120"/>
              </a:rPr>
              <a:t>Activation </a:t>
            </a:r>
            <a:r>
              <a:rPr lang="en-US" sz="8250" b="1" kern="0" spc="-225" dirty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of the account</a:t>
            </a:r>
            <a:endParaRPr lang="en-US" sz="8250" dirty="0">
              <a:latin typeface="Arial"/>
              <a:ea typeface="Inter Bold"/>
            </a:endParaRPr>
          </a:p>
        </p:txBody>
      </p:sp>
      <p:sp>
        <p:nvSpPr>
          <p:cNvPr id="12" name="Text 1"/>
          <p:cNvSpPr/>
          <p:nvPr/>
        </p:nvSpPr>
        <p:spPr>
          <a:xfrm>
            <a:off x="561974" y="2124075"/>
            <a:ext cx="7724775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350"/>
              </a:lnSpc>
            </a:pPr>
            <a:r>
              <a:rPr lang="en-US" sz="3600" b="1" dirty="0">
                <a:solidFill>
                  <a:srgbClr val="150F37"/>
                </a:solidFill>
                <a:latin typeface="Arial"/>
                <a:ea typeface="Inter Bold"/>
                <a:cs typeface="Inter Bold" pitchFamily="34" charset="-120"/>
              </a:rPr>
              <a:t>The initial activation is as follows:</a:t>
            </a:r>
            <a:endParaRPr lang="en-US" sz="3600" b="1" dirty="0">
              <a:latin typeface="Arial"/>
              <a:ea typeface="Inter Bold"/>
            </a:endParaRPr>
          </a:p>
        </p:txBody>
      </p:sp>
      <p:sp>
        <p:nvSpPr>
          <p:cNvPr id="13" name="Text 2"/>
          <p:cNvSpPr/>
          <p:nvPr/>
        </p:nvSpPr>
        <p:spPr>
          <a:xfrm>
            <a:off x="533400" y="4057650"/>
            <a:ext cx="7203831" cy="1657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350"/>
              </a:lnSpc>
            </a:pPr>
            <a:r>
              <a:rPr lang="en-US" sz="3600" b="1" dirty="0">
                <a:solidFill>
                  <a:srgbClr val="150F37"/>
                </a:solidFill>
                <a:latin typeface="Arial"/>
                <a:ea typeface="Inter Bold"/>
                <a:cs typeface="Inter Bold" pitchFamily="34" charset="-120"/>
              </a:rPr>
              <a:t>The activation of accounts occurs on a monthly basis. </a:t>
            </a:r>
            <a:endParaRPr lang="hu-HU" sz="3600" b="1" dirty="0" smtClean="0">
              <a:solidFill>
                <a:srgbClr val="150F37"/>
              </a:solidFill>
              <a:latin typeface="Arial"/>
              <a:ea typeface="Inter Bold"/>
              <a:cs typeface="Inter Bold" pitchFamily="34" charset="-120"/>
            </a:endParaRPr>
          </a:p>
          <a:p>
            <a:pPr>
              <a:lnSpc>
                <a:spcPts val="4350"/>
              </a:lnSpc>
            </a:pPr>
            <a:r>
              <a:rPr lang="en-US" sz="3600" b="1" dirty="0" smtClean="0">
                <a:solidFill>
                  <a:srgbClr val="150F37"/>
                </a:solidFill>
                <a:latin typeface="Arial"/>
                <a:ea typeface="Inter Bold"/>
                <a:cs typeface="Inter Bold" pitchFamily="34" charset="-120"/>
              </a:rPr>
              <a:t>In </a:t>
            </a:r>
            <a:r>
              <a:rPr lang="en-US" sz="3600" b="1" dirty="0">
                <a:solidFill>
                  <a:srgbClr val="150F37"/>
                </a:solidFill>
                <a:latin typeface="Arial"/>
                <a:ea typeface="Inter Bold"/>
                <a:cs typeface="Inter Bold" pitchFamily="34" charset="-120"/>
              </a:rPr>
              <a:t>order to do this, you will need:</a:t>
            </a:r>
            <a:endParaRPr lang="en-US" sz="3600" b="1" dirty="0">
              <a:latin typeface="Arial"/>
              <a:ea typeface="Inter Bold"/>
            </a:endParaRPr>
          </a:p>
        </p:txBody>
      </p:sp>
      <p:sp>
        <p:nvSpPr>
          <p:cNvPr id="14" name="Text 3"/>
          <p:cNvSpPr/>
          <p:nvPr/>
        </p:nvSpPr>
        <p:spPr>
          <a:xfrm>
            <a:off x="1219200" y="6677025"/>
            <a:ext cx="706755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900"/>
              </a:lnSpc>
            </a:pPr>
            <a:r>
              <a:rPr lang="en-US" sz="3000" dirty="0">
                <a:solidFill>
                  <a:srgbClr val="150F37"/>
                </a:solidFill>
                <a:latin typeface="Arial"/>
                <a:ea typeface="Inter Medium"/>
                <a:cs typeface="Inter Medium" pitchFamily="34" charset="-120"/>
              </a:rPr>
              <a:t>The gallery must have the required number of </a:t>
            </a:r>
            <a:r>
              <a:rPr lang="hu-HU" sz="3000" dirty="0" err="1" smtClean="0">
                <a:solidFill>
                  <a:srgbClr val="150F37"/>
                </a:solidFill>
                <a:latin typeface="Arial"/>
                <a:ea typeface="Inter Medium"/>
                <a:cs typeface="Inter Medium" pitchFamily="34" charset="-120"/>
              </a:rPr>
              <a:t>voucher</a:t>
            </a:r>
            <a:r>
              <a:rPr lang="en-US" sz="3000" dirty="0" smtClean="0">
                <a:solidFill>
                  <a:srgbClr val="150F37"/>
                </a:solidFill>
                <a:latin typeface="Arial"/>
                <a:ea typeface="Inter Medium"/>
                <a:cs typeface="Inter Medium" pitchFamily="34" charset="-120"/>
              </a:rPr>
              <a:t>s</a:t>
            </a:r>
            <a:r>
              <a:rPr lang="en-US" sz="3000" dirty="0">
                <a:solidFill>
                  <a:srgbClr val="150F37"/>
                </a:solidFill>
                <a:latin typeface="Arial"/>
                <a:ea typeface="Inter Medium"/>
                <a:cs typeface="Inter Medium" pitchFamily="34" charset="-120"/>
              </a:rPr>
              <a:t>.</a:t>
            </a:r>
            <a:endParaRPr lang="en-US" sz="3000" dirty="0">
              <a:latin typeface="Arial"/>
              <a:ea typeface="Inter Medium"/>
            </a:endParaRPr>
          </a:p>
        </p:txBody>
      </p:sp>
      <p:sp>
        <p:nvSpPr>
          <p:cNvPr id="15" name="Text 4"/>
          <p:cNvSpPr/>
          <p:nvPr/>
        </p:nvSpPr>
        <p:spPr>
          <a:xfrm>
            <a:off x="1219200" y="8391525"/>
            <a:ext cx="706755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3200" dirty="0"/>
              <a:t>Invite a friend or buy 10 </a:t>
            </a:r>
            <a:r>
              <a:rPr lang="hu-HU" sz="3200" dirty="0" err="1" smtClean="0"/>
              <a:t>voucher</a:t>
            </a:r>
            <a:r>
              <a:rPr lang="en-US" sz="3200" dirty="0" smtClean="0"/>
              <a:t>s</a:t>
            </a:r>
            <a:r>
              <a:rPr lang="en-US" sz="3200" dirty="0"/>
              <a:t>.</a:t>
            </a:r>
            <a:endParaRPr lang="hu-HU" sz="3200" dirty="0"/>
          </a:p>
        </p:txBody>
      </p:sp>
      <p:sp>
        <p:nvSpPr>
          <p:cNvPr id="16" name="Text 5"/>
          <p:cNvSpPr/>
          <p:nvPr/>
        </p:nvSpPr>
        <p:spPr>
          <a:xfrm>
            <a:off x="1219200" y="2867025"/>
            <a:ext cx="70675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900"/>
              </a:lnSpc>
            </a:pPr>
            <a:r>
              <a:rPr lang="en-US" sz="3000" dirty="0">
                <a:solidFill>
                  <a:srgbClr val="150F37"/>
                </a:solidFill>
                <a:latin typeface="Arial"/>
                <a:ea typeface="Inter Medium"/>
                <a:cs typeface="Inter Medium" pitchFamily="34" charset="-120"/>
              </a:rPr>
              <a:t>Buy 10 </a:t>
            </a:r>
            <a:r>
              <a:rPr lang="hu-HU" sz="3000" dirty="0" err="1" smtClean="0">
                <a:solidFill>
                  <a:srgbClr val="150F37"/>
                </a:solidFill>
                <a:latin typeface="Arial"/>
                <a:ea typeface="Inter Medium"/>
                <a:cs typeface="Inter Medium" pitchFamily="34" charset="-120"/>
              </a:rPr>
              <a:t>voucher</a:t>
            </a:r>
            <a:r>
              <a:rPr lang="en-US" sz="3000" dirty="0" smtClean="0">
                <a:solidFill>
                  <a:srgbClr val="150F37"/>
                </a:solidFill>
                <a:latin typeface="Arial"/>
                <a:ea typeface="Inter Medium"/>
                <a:cs typeface="Inter Medium" pitchFamily="34" charset="-120"/>
              </a:rPr>
              <a:t>s </a:t>
            </a:r>
            <a:r>
              <a:rPr lang="en-US" sz="3000" dirty="0">
                <a:solidFill>
                  <a:srgbClr val="150F37"/>
                </a:solidFill>
                <a:latin typeface="Arial"/>
                <a:ea typeface="Inter Medium"/>
                <a:cs typeface="Inter Medium" pitchFamily="34" charset="-120"/>
              </a:rPr>
              <a:t>for 6 USD each</a:t>
            </a:r>
            <a:endParaRPr lang="en-US" sz="3000" dirty="0">
              <a:latin typeface="Arial"/>
              <a:ea typeface="Inter Medium"/>
            </a:endParaRPr>
          </a:p>
        </p:txBody>
      </p:sp>
      <p:sp>
        <p:nvSpPr>
          <p:cNvPr id="17" name="Text 6"/>
          <p:cNvSpPr/>
          <p:nvPr/>
        </p:nvSpPr>
        <p:spPr>
          <a:xfrm>
            <a:off x="8772525" y="1962150"/>
            <a:ext cx="89535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00"/>
              </a:lnSpc>
              <a:spcAft>
                <a:spcPts val="1200"/>
              </a:spcAft>
            </a:pPr>
            <a:r>
              <a:rPr lang="en-US" sz="3000" dirty="0">
                <a:solidFill>
                  <a:srgbClr val="150F37"/>
                </a:solidFill>
                <a:latin typeface="Arial"/>
                <a:ea typeface="Inter Medium"/>
                <a:cs typeface="Inter Medium" pitchFamily="34" charset="-120"/>
              </a:rPr>
              <a:t>Account activation is not required for one month when inviting one direct participant to the program. Invitations are cumulative.</a:t>
            </a:r>
            <a:endParaRPr lang="en-US" sz="3000" dirty="0">
              <a:latin typeface="Arial"/>
              <a:ea typeface="Inter Medium"/>
            </a:endParaRPr>
          </a:p>
        </p:txBody>
      </p:sp>
      <p:sp>
        <p:nvSpPr>
          <p:cNvPr id="18" name="Text 7"/>
          <p:cNvSpPr/>
          <p:nvPr/>
        </p:nvSpPr>
        <p:spPr>
          <a:xfrm>
            <a:off x="8772525" y="6934200"/>
            <a:ext cx="8953500" cy="29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925"/>
              </a:lnSpc>
              <a:spcAft>
                <a:spcPts val="1200"/>
              </a:spcAft>
            </a:pPr>
            <a:r>
              <a:rPr lang="en-US" sz="2400" dirty="0">
                <a:solidFill>
                  <a:srgbClr val="150F37"/>
                </a:solidFill>
                <a:latin typeface="Arial"/>
                <a:ea typeface="Inter Medium"/>
                <a:cs typeface="Inter Medium" pitchFamily="34" charset="-120"/>
              </a:rPr>
              <a:t>The </a:t>
            </a:r>
            <a:r>
              <a:rPr lang="hu-HU" sz="2400" dirty="0" err="1" smtClean="0">
                <a:solidFill>
                  <a:srgbClr val="150F37"/>
                </a:solidFill>
                <a:latin typeface="Arial"/>
                <a:ea typeface="Inter Medium"/>
                <a:cs typeface="Inter Medium" pitchFamily="34" charset="-120"/>
              </a:rPr>
              <a:t>voucher</a:t>
            </a:r>
            <a:r>
              <a:rPr lang="en-US" sz="2400" dirty="0" smtClean="0">
                <a:solidFill>
                  <a:srgbClr val="150F37"/>
                </a:solidFill>
                <a:latin typeface="Arial"/>
                <a:ea typeface="Inter Medium"/>
                <a:cs typeface="Inter Medium" pitchFamily="34" charset="-120"/>
              </a:rPr>
              <a:t>s </a:t>
            </a:r>
            <a:r>
              <a:rPr lang="en-US" sz="2400" dirty="0">
                <a:solidFill>
                  <a:srgbClr val="150F37"/>
                </a:solidFill>
                <a:latin typeface="Arial"/>
                <a:ea typeface="Inter Medium"/>
                <a:cs typeface="Inter Medium" pitchFamily="34" charset="-120"/>
              </a:rPr>
              <a:t>of inactive users on the marketplace are temporarily unavailable for sale until their accounts are activated again. Downstream users can only purchase </a:t>
            </a:r>
            <a:r>
              <a:rPr lang="hu-HU" sz="2400" dirty="0" err="1" smtClean="0">
                <a:solidFill>
                  <a:srgbClr val="150F37"/>
                </a:solidFill>
                <a:latin typeface="Arial"/>
                <a:ea typeface="Inter Medium"/>
                <a:cs typeface="Inter Medium" pitchFamily="34" charset="-120"/>
              </a:rPr>
              <a:t>voucher</a:t>
            </a:r>
            <a:r>
              <a:rPr lang="en-US" sz="2400" dirty="0" smtClean="0">
                <a:solidFill>
                  <a:srgbClr val="150F37"/>
                </a:solidFill>
                <a:latin typeface="Arial"/>
                <a:ea typeface="Inter Medium"/>
                <a:cs typeface="Inter Medium" pitchFamily="34" charset="-120"/>
              </a:rPr>
              <a:t>s </a:t>
            </a:r>
            <a:r>
              <a:rPr lang="en-US" sz="2400" dirty="0">
                <a:solidFill>
                  <a:srgbClr val="150F37"/>
                </a:solidFill>
                <a:latin typeface="Arial"/>
                <a:ea typeface="Inter Medium"/>
                <a:cs typeface="Inter Medium" pitchFamily="34" charset="-120"/>
              </a:rPr>
              <a:t>from active upstream members of the program. Once the account has been activated, the user continues to participate in the marketing program.</a:t>
            </a:r>
            <a:endParaRPr lang="en-US" sz="2400" dirty="0">
              <a:latin typeface="Arial"/>
              <a:ea typeface="Inter Medium"/>
            </a:endParaRPr>
          </a:p>
        </p:txBody>
      </p:sp>
      <p:sp>
        <p:nvSpPr>
          <p:cNvPr id="19" name="Text 8"/>
          <p:cNvSpPr/>
          <p:nvPr/>
        </p:nvSpPr>
        <p:spPr>
          <a:xfrm>
            <a:off x="533399" y="6076950"/>
            <a:ext cx="720383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00"/>
              </a:lnSpc>
              <a:spcAft>
                <a:spcPts val="1800"/>
              </a:spcAft>
            </a:pPr>
            <a:r>
              <a:rPr lang="en-US" sz="3000" dirty="0">
                <a:solidFill>
                  <a:srgbClr val="150F37"/>
                </a:solidFill>
                <a:latin typeface="Arial"/>
                <a:ea typeface="Inter Extra Bold"/>
                <a:cs typeface="Inter Extra Bold" pitchFamily="34" charset="-120"/>
              </a:rPr>
              <a:t>A </a:t>
            </a:r>
            <a:r>
              <a:rPr lang="hu-HU" sz="3000" dirty="0" err="1" smtClean="0">
                <a:solidFill>
                  <a:srgbClr val="150F37"/>
                </a:solidFill>
                <a:latin typeface="Arial"/>
                <a:ea typeface="Inter Extra Bold"/>
                <a:cs typeface="Inter Extra Bold" pitchFamily="34" charset="-120"/>
              </a:rPr>
              <a:t>voucher</a:t>
            </a:r>
            <a:r>
              <a:rPr lang="en-US" sz="3000" dirty="0" smtClean="0">
                <a:solidFill>
                  <a:srgbClr val="150F37"/>
                </a:solidFill>
                <a:latin typeface="Arial"/>
                <a:ea typeface="Inter Extra Bold"/>
                <a:cs typeface="Inter Extra Bold" pitchFamily="34" charset="-120"/>
              </a:rPr>
              <a:t> </a:t>
            </a:r>
            <a:r>
              <a:rPr lang="en-US" sz="3000" dirty="0">
                <a:solidFill>
                  <a:srgbClr val="150F37"/>
                </a:solidFill>
                <a:latin typeface="Arial"/>
                <a:ea typeface="Inter Extra Bold"/>
                <a:cs typeface="Inter Extra Bold" pitchFamily="34" charset="-120"/>
              </a:rPr>
              <a:t>activation is as follows:</a:t>
            </a:r>
            <a:endParaRPr lang="en-US" sz="3000" dirty="0">
              <a:latin typeface="Arial"/>
              <a:ea typeface="Inter Extra Bold"/>
            </a:endParaRPr>
          </a:p>
        </p:txBody>
      </p:sp>
      <p:sp>
        <p:nvSpPr>
          <p:cNvPr id="20" name="Text 9"/>
          <p:cNvSpPr/>
          <p:nvPr/>
        </p:nvSpPr>
        <p:spPr>
          <a:xfrm>
            <a:off x="9239250" y="4476750"/>
            <a:ext cx="859155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00"/>
              </a:lnSpc>
              <a:spcAft>
                <a:spcPts val="1200"/>
              </a:spcAft>
            </a:pPr>
            <a:r>
              <a:rPr lang="en-US" sz="3000" dirty="0">
                <a:solidFill>
                  <a:srgbClr val="FFFFFF"/>
                </a:solidFill>
                <a:latin typeface="Arial"/>
                <a:ea typeface="Inter Extra Bold"/>
                <a:cs typeface="Inter Extra Bold" pitchFamily="34" charset="-120"/>
              </a:rPr>
              <a:t>An example would be that if the account has 5 direct invitees, you do not need to confirm the activity of the account for 5 months.</a:t>
            </a:r>
            <a:endParaRPr lang="en-US" sz="3000" dirty="0">
              <a:latin typeface="Arial"/>
              <a:ea typeface="Inter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590550" y="2133600"/>
            <a:ext cx="146956" cy="146949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737506" y="2280549"/>
            <a:ext cx="81644" cy="81651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590550" y="3243263"/>
            <a:ext cx="8267700" cy="18288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590550" y="3476625"/>
            <a:ext cx="146956" cy="146949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737506" y="3623574"/>
            <a:ext cx="81644" cy="81651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590550" y="4586288"/>
            <a:ext cx="8267700" cy="18288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590550" y="4819650"/>
            <a:ext cx="146956" cy="146949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737506" y="4966599"/>
            <a:ext cx="81644" cy="81651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429750" y="2133600"/>
            <a:ext cx="146956" cy="146949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9576706" y="2280549"/>
            <a:ext cx="81644" cy="81651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9429750" y="3243263"/>
            <a:ext cx="8267700" cy="18288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429750" y="4819650"/>
            <a:ext cx="146956" cy="146949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9576706" y="4966599"/>
            <a:ext cx="81644" cy="81651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429750" y="3476625"/>
            <a:ext cx="146956" cy="146949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9576706" y="3623574"/>
            <a:ext cx="81644" cy="81651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9429750" y="4586288"/>
            <a:ext cx="8267700" cy="18288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571500" y="381000"/>
            <a:ext cx="12163425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9330"/>
              </a:lnSpc>
            </a:pPr>
            <a:r>
              <a:rPr lang="en-US" sz="9350" b="1" kern="0" spc="-225" dirty="0" smtClean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An increase </a:t>
            </a:r>
            <a:r>
              <a:rPr lang="en-US" sz="9350" b="1" kern="0" spc="-225" dirty="0" smtClean="0">
                <a:solidFill>
                  <a:srgbClr val="150F37"/>
                </a:solidFill>
                <a:latin typeface="Arial"/>
                <a:ea typeface="Inter Bold"/>
                <a:cs typeface="Inter Bold" pitchFamily="34" charset="-120"/>
              </a:rPr>
              <a:t>in </a:t>
            </a:r>
            <a:r>
              <a:rPr lang="en-US" sz="9350" b="1" kern="0" spc="-225" dirty="0">
                <a:solidFill>
                  <a:srgbClr val="150F37"/>
                </a:solidFill>
                <a:latin typeface="Arial"/>
                <a:ea typeface="Inter Bold"/>
                <a:cs typeface="Inter Bold" pitchFamily="34" charset="-120"/>
              </a:rPr>
              <a:t>income</a:t>
            </a:r>
            <a:endParaRPr lang="en-US" sz="9350" dirty="0">
              <a:latin typeface="Arial"/>
              <a:ea typeface="Inter Bold"/>
            </a:endParaRPr>
          </a:p>
        </p:txBody>
      </p:sp>
      <p:sp>
        <p:nvSpPr>
          <p:cNvPr id="21" name="Text 1"/>
          <p:cNvSpPr/>
          <p:nvPr/>
        </p:nvSpPr>
        <p:spPr>
          <a:xfrm>
            <a:off x="1181100" y="2133600"/>
            <a:ext cx="7677150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40"/>
              </a:lnSpc>
            </a:pPr>
            <a:r>
              <a:rPr lang="en-US" sz="2000" b="1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In order to increase income, additional sectors have been developed with eight levels of development.</a:t>
            </a:r>
            <a:endParaRPr lang="en-US" sz="2000" b="1" dirty="0">
              <a:latin typeface="Arial"/>
              <a:ea typeface="Inter Medium"/>
              <a:cs typeface="Calibri"/>
            </a:endParaRPr>
          </a:p>
        </p:txBody>
      </p:sp>
      <p:sp>
        <p:nvSpPr>
          <p:cNvPr id="22" name="Text 2"/>
          <p:cNvSpPr/>
          <p:nvPr/>
        </p:nvSpPr>
        <p:spPr>
          <a:xfrm>
            <a:off x="1181100" y="3476625"/>
            <a:ext cx="7677150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40"/>
              </a:lnSpc>
            </a:pPr>
            <a:r>
              <a:rPr lang="en-US" sz="2000" b="1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The following sectors can only be activated in order of priority and in advance.</a:t>
            </a:r>
            <a:endParaRPr lang="en-US" sz="2000" b="1" dirty="0">
              <a:latin typeface="Arial"/>
              <a:ea typeface="Inter Medium"/>
              <a:cs typeface="Calibri"/>
            </a:endParaRPr>
          </a:p>
        </p:txBody>
      </p:sp>
      <p:sp>
        <p:nvSpPr>
          <p:cNvPr id="23" name="Text 3"/>
          <p:cNvSpPr/>
          <p:nvPr/>
        </p:nvSpPr>
        <p:spPr>
          <a:xfrm>
            <a:off x="1181100" y="4819650"/>
            <a:ext cx="767715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40"/>
              </a:lnSpc>
            </a:pPr>
            <a:r>
              <a:rPr lang="en-US" sz="2000" b="1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The additional sectors are activated only once.</a:t>
            </a:r>
            <a:endParaRPr lang="en-US" sz="2000" dirty="0">
              <a:latin typeface="Arial"/>
              <a:ea typeface="Inter Medium"/>
              <a:cs typeface="Calibri"/>
            </a:endParaRPr>
          </a:p>
        </p:txBody>
      </p:sp>
      <p:sp>
        <p:nvSpPr>
          <p:cNvPr id="24" name="Text 4"/>
          <p:cNvSpPr/>
          <p:nvPr/>
        </p:nvSpPr>
        <p:spPr>
          <a:xfrm>
            <a:off x="10020299" y="2133600"/>
            <a:ext cx="7918077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40"/>
              </a:lnSpc>
            </a:pPr>
            <a:r>
              <a:rPr lang="hu-HU" sz="2000" b="1" dirty="0" err="1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Vouchers</a:t>
            </a:r>
            <a:r>
              <a:rPr lang="hu-HU" sz="2000" b="1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 </a:t>
            </a:r>
            <a:r>
              <a:rPr lang="en-US" sz="2000" b="1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for </a:t>
            </a:r>
            <a:r>
              <a:rPr lang="en-US" sz="2000" b="1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each subsequent sector must be purchased two times more than those for the previous sector.</a:t>
            </a:r>
            <a:endParaRPr lang="en-US" sz="2000" b="1" dirty="0">
              <a:latin typeface="Arial"/>
              <a:ea typeface="Inter Medium"/>
              <a:cs typeface="Calibri"/>
            </a:endParaRPr>
          </a:p>
        </p:txBody>
      </p:sp>
      <p:sp>
        <p:nvSpPr>
          <p:cNvPr id="25" name="Text 5"/>
          <p:cNvSpPr/>
          <p:nvPr/>
        </p:nvSpPr>
        <p:spPr>
          <a:xfrm>
            <a:off x="10020300" y="4819650"/>
            <a:ext cx="7677150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40"/>
              </a:lnSpc>
            </a:pPr>
            <a:r>
              <a:rPr lang="en-US" sz="2000" b="1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There is no requirement for the activation of new additional sectors.</a:t>
            </a:r>
            <a:endParaRPr lang="en-US" sz="2000" b="1" dirty="0">
              <a:latin typeface="Arial"/>
              <a:ea typeface="Inter Medium"/>
              <a:cs typeface="Calibri"/>
            </a:endParaRPr>
          </a:p>
        </p:txBody>
      </p:sp>
      <p:sp>
        <p:nvSpPr>
          <p:cNvPr id="26" name="Text 6"/>
          <p:cNvSpPr/>
          <p:nvPr/>
        </p:nvSpPr>
        <p:spPr>
          <a:xfrm>
            <a:off x="10020300" y="3476625"/>
            <a:ext cx="7677150" cy="885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40"/>
              </a:lnSpc>
            </a:pPr>
            <a:r>
              <a:rPr lang="en-US" sz="2000" b="1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Each time users activate new subsequent sectors, you receive additional revenue from your client base.</a:t>
            </a:r>
            <a:endParaRPr lang="en-US" sz="2000" b="1" dirty="0">
              <a:latin typeface="Arial"/>
              <a:ea typeface="Inter Medium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925050" y="2533832"/>
            <a:ext cx="7534275" cy="18288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925050" y="3667453"/>
            <a:ext cx="7534275" cy="18288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925050" y="4835974"/>
            <a:ext cx="7534275" cy="18288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571500" y="1981200"/>
            <a:ext cx="8763000" cy="3114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8211"/>
              </a:lnSpc>
            </a:pPr>
            <a:r>
              <a:rPr lang="en-US" sz="8250" b="1" kern="0" spc="-225" dirty="0">
                <a:solidFill>
                  <a:srgbClr val="150F37"/>
                </a:solidFill>
                <a:latin typeface="Arial"/>
                <a:ea typeface="Inter Bold"/>
                <a:cs typeface="Inter Bold" pitchFamily="34" charset="-120"/>
              </a:rPr>
              <a:t>The </a:t>
            </a:r>
            <a:r>
              <a:rPr lang="en-US" sz="8250" b="1" kern="0" spc="-225" dirty="0" smtClean="0">
                <a:solidFill>
                  <a:srgbClr val="150F37"/>
                </a:solidFill>
                <a:latin typeface="Arial"/>
                <a:ea typeface="Inter Bold"/>
                <a:cs typeface="Inter Bold" pitchFamily="34" charset="-120"/>
              </a:rPr>
              <a:t>activation</a:t>
            </a:r>
            <a:endParaRPr lang="hu-HU" sz="8250" b="1" kern="0" spc="-225" dirty="0" smtClean="0">
              <a:solidFill>
                <a:srgbClr val="150F37"/>
              </a:solidFill>
              <a:latin typeface="Arial"/>
              <a:ea typeface="Inter Bold"/>
              <a:cs typeface="Inter Bold" pitchFamily="34" charset="-120"/>
            </a:endParaRPr>
          </a:p>
          <a:p>
            <a:pPr>
              <a:lnSpc>
                <a:spcPts val="8211"/>
              </a:lnSpc>
            </a:pPr>
            <a:r>
              <a:rPr lang="en-US" sz="8250" b="1" kern="0" spc="-225" dirty="0" smtClean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of </a:t>
            </a:r>
            <a:r>
              <a:rPr lang="en-US" sz="8250" b="1" kern="0" spc="-225" dirty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subsequent sectors</a:t>
            </a:r>
            <a:endParaRPr lang="en-US" sz="8250" dirty="0">
              <a:latin typeface="Arial"/>
              <a:ea typeface="Inter Bold"/>
            </a:endParaRPr>
          </a:p>
        </p:txBody>
      </p:sp>
      <p:sp>
        <p:nvSpPr>
          <p:cNvPr id="16" name="Text 1"/>
          <p:cNvSpPr/>
          <p:nvPr/>
        </p:nvSpPr>
        <p:spPr>
          <a:xfrm>
            <a:off x="10515600" y="1230834"/>
            <a:ext cx="6943725" cy="1079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4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For each </a:t>
            </a:r>
            <a:r>
              <a:rPr lang="en-US" sz="24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subsequent set</a:t>
            </a:r>
            <a:r>
              <a:rPr lang="en-US" sz="24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, purchase the required number of </a:t>
            </a:r>
            <a:r>
              <a:rPr lang="hu-HU" sz="2400" dirty="0" err="1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vouchers</a:t>
            </a:r>
            <a:r>
              <a:rPr lang="en-US" sz="24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. </a:t>
            </a:r>
            <a:r>
              <a:rPr lang="en-US" sz="24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(6 USD/piece)</a:t>
            </a:r>
            <a:endParaRPr lang="en-US" sz="2400" dirty="0">
              <a:latin typeface="Arial"/>
              <a:ea typeface="Inter Medium"/>
              <a:cs typeface="Calibri"/>
            </a:endParaRPr>
          </a:p>
        </p:txBody>
      </p:sp>
      <p:sp>
        <p:nvSpPr>
          <p:cNvPr id="17" name="Text 2"/>
          <p:cNvSpPr/>
          <p:nvPr/>
        </p:nvSpPr>
        <p:spPr>
          <a:xfrm>
            <a:off x="10515600" y="2931591"/>
            <a:ext cx="7659190" cy="4261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4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One-time activation of additional sectors!</a:t>
            </a:r>
            <a:endParaRPr lang="en-US" sz="2400" dirty="0">
              <a:latin typeface="Arial"/>
              <a:ea typeface="Inter Medium"/>
              <a:cs typeface="Calibri"/>
            </a:endParaRPr>
          </a:p>
        </p:txBody>
      </p:sp>
      <p:sp>
        <p:nvSpPr>
          <p:cNvPr id="18" name="Text 3"/>
          <p:cNvSpPr/>
          <p:nvPr/>
        </p:nvSpPr>
        <p:spPr>
          <a:xfrm>
            <a:off x="10515600" y="5139137"/>
            <a:ext cx="6943725" cy="10952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4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Any author on the site can sell </a:t>
            </a:r>
            <a:r>
              <a:rPr lang="hu-HU" sz="2400" dirty="0" err="1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vouchers</a:t>
            </a:r>
            <a:r>
              <a:rPr lang="hu-HU" sz="24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 </a:t>
            </a:r>
            <a:r>
              <a:rPr lang="en-US" sz="24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to </a:t>
            </a:r>
            <a:r>
              <a:rPr lang="en-US" sz="24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the general gallery to replenish each user's gallery.</a:t>
            </a:r>
            <a:endParaRPr lang="en-US" sz="2400" dirty="0">
              <a:latin typeface="Arial"/>
              <a:ea typeface="Inter Medium"/>
              <a:cs typeface="Calibri"/>
            </a:endParaRPr>
          </a:p>
        </p:txBody>
      </p:sp>
      <p:sp>
        <p:nvSpPr>
          <p:cNvPr id="19" name="Text 4"/>
          <p:cNvSpPr/>
          <p:nvPr/>
        </p:nvSpPr>
        <p:spPr>
          <a:xfrm>
            <a:off x="10515600" y="4012860"/>
            <a:ext cx="7606839" cy="6704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40"/>
              </a:lnSpc>
            </a:pPr>
            <a:r>
              <a:rPr lang="en-US" sz="24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The gallery must have the required number of </a:t>
            </a:r>
            <a:r>
              <a:rPr lang="hu-HU" sz="2400" dirty="0" err="1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voucher</a:t>
            </a:r>
            <a:r>
              <a:rPr lang="en-US" sz="24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s</a:t>
            </a:r>
            <a:r>
              <a:rPr lang="en-US" sz="24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.</a:t>
            </a:r>
            <a:endParaRPr lang="en-US" sz="2400" dirty="0">
              <a:latin typeface="Arial"/>
              <a:ea typeface="Inter Medium"/>
              <a:cs typeface="Calibri"/>
            </a:endParaRPr>
          </a:p>
        </p:txBody>
      </p:sp>
      <p:sp>
        <p:nvSpPr>
          <p:cNvPr id="20" name="Text 5"/>
          <p:cNvSpPr/>
          <p:nvPr/>
        </p:nvSpPr>
        <p:spPr>
          <a:xfrm>
            <a:off x="9757672" y="6898063"/>
            <a:ext cx="7949303" cy="22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320"/>
              </a:lnSpc>
            </a:pPr>
            <a:r>
              <a:rPr lang="en-US" sz="3600" b="1" dirty="0">
                <a:solidFill>
                  <a:srgbClr val="150F37"/>
                </a:solidFill>
                <a:latin typeface="Arial"/>
                <a:ea typeface="Inter Semi Bold"/>
                <a:cs typeface="Inter Semi Bold" pitchFamily="34" charset="-120"/>
              </a:rPr>
              <a:t>Every time a new sector is activated, the user account is placed at the top of the new sector.</a:t>
            </a:r>
            <a:endParaRPr lang="en-US" sz="3600" b="1" dirty="0">
              <a:latin typeface="Arial"/>
              <a:ea typeface="Inter Semi Bold"/>
            </a:endParaRPr>
          </a:p>
        </p:txBody>
      </p:sp>
      <p:pic>
        <p:nvPicPr>
          <p:cNvPr id="22" name="Рисунок 24">
            <a:extLst>
              <a:ext uri="{FF2B5EF4-FFF2-40B4-BE49-F238E27FC236}">
                <a16:creationId xmlns:a16="http://schemas.microsoft.com/office/drawing/2014/main" xmlns="" id="{44121A8D-0AE8-0528-5534-B14DF01619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4916" y="1303203"/>
            <a:ext cx="405859" cy="415384"/>
          </a:xfrm>
          <a:prstGeom prst="rect">
            <a:avLst/>
          </a:prstGeom>
        </p:spPr>
      </p:pic>
      <p:pic>
        <p:nvPicPr>
          <p:cNvPr id="24" name="Рисунок 24">
            <a:extLst>
              <a:ext uri="{FF2B5EF4-FFF2-40B4-BE49-F238E27FC236}">
                <a16:creationId xmlns:a16="http://schemas.microsoft.com/office/drawing/2014/main" xmlns="" id="{E7694CF4-7E41-63E3-0943-8C769A2857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0015" y="2934814"/>
            <a:ext cx="405859" cy="415384"/>
          </a:xfrm>
          <a:prstGeom prst="rect">
            <a:avLst/>
          </a:prstGeom>
        </p:spPr>
      </p:pic>
      <p:pic>
        <p:nvPicPr>
          <p:cNvPr id="26" name="Рисунок 24">
            <a:extLst>
              <a:ext uri="{FF2B5EF4-FFF2-40B4-BE49-F238E27FC236}">
                <a16:creationId xmlns:a16="http://schemas.microsoft.com/office/drawing/2014/main" xmlns="" id="{0AADA4F5-31C5-ED61-D841-1FC6181A2E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0015" y="4016737"/>
            <a:ext cx="405859" cy="415384"/>
          </a:xfrm>
          <a:prstGeom prst="rect">
            <a:avLst/>
          </a:prstGeom>
        </p:spPr>
      </p:pic>
      <p:pic>
        <p:nvPicPr>
          <p:cNvPr id="30" name="Рисунок 24">
            <a:extLst>
              <a:ext uri="{FF2B5EF4-FFF2-40B4-BE49-F238E27FC236}">
                <a16:creationId xmlns:a16="http://schemas.microsoft.com/office/drawing/2014/main" xmlns="" id="{440E0CF4-44C2-38FB-71E9-339EFE6A3B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0015" y="5142287"/>
            <a:ext cx="405859" cy="4153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14375" y="2695575"/>
            <a:ext cx="146956" cy="146949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861331" y="2842524"/>
            <a:ext cx="81644" cy="81651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714375" y="3624263"/>
            <a:ext cx="8215313" cy="18288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14375" y="4333875"/>
            <a:ext cx="146956" cy="146949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861331" y="4480824"/>
            <a:ext cx="81644" cy="81651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714375" y="5262563"/>
            <a:ext cx="8215313" cy="18288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14375" y="5972175"/>
            <a:ext cx="146956" cy="146949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861331" y="6119124"/>
            <a:ext cx="81644" cy="81651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714375" y="6900863"/>
            <a:ext cx="8215313" cy="18288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14375" y="7610475"/>
            <a:ext cx="146956" cy="146949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861331" y="7757424"/>
            <a:ext cx="81644" cy="81651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9501188" y="2695575"/>
            <a:ext cx="146956" cy="146949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9648144" y="2842524"/>
            <a:ext cx="81644" cy="81651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/>
        </p:blipFill>
        <p:spPr>
          <a:xfrm>
            <a:off x="9501188" y="3763866"/>
            <a:ext cx="8215313" cy="18288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9501188" y="4333875"/>
            <a:ext cx="146956" cy="146949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9648144" y="4480824"/>
            <a:ext cx="81644" cy="81651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/>
        </p:blipFill>
        <p:spPr>
          <a:xfrm>
            <a:off x="9501188" y="5437067"/>
            <a:ext cx="8215313" cy="18288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9501188" y="6208695"/>
            <a:ext cx="146956" cy="146949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9648144" y="6355644"/>
            <a:ext cx="81644" cy="81651"/>
          </a:xfrm>
          <a:prstGeom prst="rect">
            <a:avLst/>
          </a:prstGeom>
        </p:spPr>
      </p:pic>
      <p:sp>
        <p:nvSpPr>
          <p:cNvPr id="23" name="Text 0"/>
          <p:cNvSpPr/>
          <p:nvPr/>
        </p:nvSpPr>
        <p:spPr>
          <a:xfrm>
            <a:off x="320634" y="476250"/>
            <a:ext cx="16447324" cy="1038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8211"/>
              </a:lnSpc>
            </a:pPr>
            <a:r>
              <a:rPr lang="hu-HU" sz="8000" b="1" kern="0" spc="-225" dirty="0" smtClean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Here is </a:t>
            </a:r>
            <a:r>
              <a:rPr lang="hu-HU" sz="8000" b="1" kern="0" spc="-225" dirty="0" err="1" smtClean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some</a:t>
            </a:r>
            <a:r>
              <a:rPr lang="en-US" sz="8000" b="1" kern="0" spc="-225" dirty="0" smtClean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 </a:t>
            </a:r>
            <a:r>
              <a:rPr lang="en-US" sz="8000" b="1" kern="0" spc="-225" dirty="0" smtClean="0">
                <a:solidFill>
                  <a:srgbClr val="150F37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additional </a:t>
            </a:r>
            <a:r>
              <a:rPr lang="en-US" sz="8000" b="1" kern="0" spc="-225" dirty="0">
                <a:solidFill>
                  <a:srgbClr val="150F37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information</a:t>
            </a:r>
            <a:endParaRPr lang="en-US" sz="8000" dirty="0"/>
          </a:p>
        </p:txBody>
      </p:sp>
      <p:sp>
        <p:nvSpPr>
          <p:cNvPr id="24" name="Text 1"/>
          <p:cNvSpPr/>
          <p:nvPr/>
        </p:nvSpPr>
        <p:spPr>
          <a:xfrm>
            <a:off x="1304925" y="2514600"/>
            <a:ext cx="7624762" cy="9046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40"/>
              </a:lnSpc>
            </a:pPr>
            <a:r>
              <a:rPr lang="en-US" sz="24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Participants in this sector are placed behind the superior partner who activated it.</a:t>
            </a:r>
            <a:endParaRPr lang="en-US" sz="2400" dirty="0">
              <a:latin typeface="Arial"/>
              <a:ea typeface="Inter Medium"/>
              <a:cs typeface="Calibri"/>
            </a:endParaRPr>
          </a:p>
        </p:txBody>
      </p:sp>
      <p:sp>
        <p:nvSpPr>
          <p:cNvPr id="25" name="Text 2"/>
          <p:cNvSpPr/>
          <p:nvPr/>
        </p:nvSpPr>
        <p:spPr>
          <a:xfrm>
            <a:off x="1304925" y="3900560"/>
            <a:ext cx="7624762" cy="113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40"/>
              </a:lnSpc>
            </a:pPr>
            <a:r>
              <a:rPr lang="hu-HU" sz="2400" dirty="0" err="1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Voucher</a:t>
            </a:r>
            <a:r>
              <a:rPr lang="en-US" sz="24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s </a:t>
            </a:r>
            <a:r>
              <a:rPr lang="en-US" sz="24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are only able to purchase </a:t>
            </a:r>
            <a:r>
              <a:rPr lang="hu-HU" sz="2400" dirty="0" err="1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voucher</a:t>
            </a:r>
            <a:r>
              <a:rPr lang="en-US" sz="24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s </a:t>
            </a:r>
            <a:r>
              <a:rPr lang="en-US" sz="24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from active higher partners located in each additional sector when the user activates it.</a:t>
            </a:r>
            <a:endParaRPr lang="en-US" sz="2400" dirty="0">
              <a:latin typeface="Arial"/>
              <a:ea typeface="Inter Medium"/>
              <a:cs typeface="Calibri"/>
            </a:endParaRPr>
          </a:p>
        </p:txBody>
      </p:sp>
      <p:sp>
        <p:nvSpPr>
          <p:cNvPr id="26" name="Text 3"/>
          <p:cNvSpPr/>
          <p:nvPr/>
        </p:nvSpPr>
        <p:spPr>
          <a:xfrm>
            <a:off x="1304925" y="5538861"/>
            <a:ext cx="7624762" cy="11126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40"/>
              </a:lnSpc>
            </a:pPr>
            <a:r>
              <a:rPr lang="en-US" sz="24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A user's account placement order is preserved if additional sectors are not activated, but is preserved if further sectors are activated.</a:t>
            </a:r>
            <a:endParaRPr lang="en-US" sz="2400" dirty="0">
              <a:latin typeface="Arial"/>
              <a:ea typeface="Inter Medium"/>
              <a:cs typeface="Calibri"/>
            </a:endParaRPr>
          </a:p>
        </p:txBody>
      </p:sp>
      <p:sp>
        <p:nvSpPr>
          <p:cNvPr id="27" name="Text 4"/>
          <p:cNvSpPr/>
          <p:nvPr/>
        </p:nvSpPr>
        <p:spPr>
          <a:xfrm>
            <a:off x="1304926" y="7357447"/>
            <a:ext cx="7624762" cy="7999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40"/>
              </a:lnSpc>
            </a:pPr>
            <a:r>
              <a:rPr lang="ru-RU" sz="24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«</a:t>
            </a:r>
            <a:r>
              <a:rPr lang="en-US" sz="24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MARKET-UP</a:t>
            </a:r>
            <a:r>
              <a:rPr lang="ru-RU" sz="24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»</a:t>
            </a:r>
            <a:r>
              <a:rPr lang="hu-HU" sz="24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 </a:t>
            </a:r>
            <a:r>
              <a:rPr lang="en-US" sz="24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does not charge for blogging.</a:t>
            </a:r>
            <a:endParaRPr lang="en-US" sz="2400" dirty="0">
              <a:solidFill>
                <a:srgbClr val="5A5571"/>
              </a:solidFill>
              <a:latin typeface="Arial"/>
              <a:ea typeface="Inter Medium"/>
              <a:cs typeface="Inter Medium" pitchFamily="34" charset="-120"/>
            </a:endParaRPr>
          </a:p>
        </p:txBody>
      </p:sp>
      <p:sp>
        <p:nvSpPr>
          <p:cNvPr id="28" name="Text 5"/>
          <p:cNvSpPr/>
          <p:nvPr/>
        </p:nvSpPr>
        <p:spPr>
          <a:xfrm>
            <a:off x="10096500" y="2366963"/>
            <a:ext cx="7624762" cy="114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40"/>
              </a:lnSpc>
            </a:pPr>
            <a:r>
              <a:rPr lang="en-US" sz="24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The activation of sectors occurs only in the order of priority. For example, you cannot activate S3 before S2 and vice versa.</a:t>
            </a:r>
            <a:endParaRPr lang="en-US" sz="2400" dirty="0">
              <a:latin typeface="Arial"/>
              <a:ea typeface="Inter Medium"/>
              <a:cs typeface="Calibri"/>
            </a:endParaRPr>
          </a:p>
        </p:txBody>
      </p:sp>
      <p:sp>
        <p:nvSpPr>
          <p:cNvPr id="29" name="Text 6"/>
          <p:cNvSpPr/>
          <p:nvPr/>
        </p:nvSpPr>
        <p:spPr>
          <a:xfrm>
            <a:off x="10096500" y="4014678"/>
            <a:ext cx="7624762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40"/>
              </a:lnSpc>
            </a:pPr>
            <a:r>
              <a:rPr lang="en-US" sz="24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Activating several sectors in advance is recommended for successful work in sectors, in order to not miss the opportunity of downstream partners buying your work.</a:t>
            </a:r>
            <a:endParaRPr lang="en-US" sz="2400" dirty="0">
              <a:latin typeface="Arial"/>
              <a:ea typeface="Inter Medium"/>
              <a:cs typeface="Calibri"/>
            </a:endParaRPr>
          </a:p>
        </p:txBody>
      </p:sp>
      <p:sp>
        <p:nvSpPr>
          <p:cNvPr id="30" name="Text 7"/>
          <p:cNvSpPr/>
          <p:nvPr/>
        </p:nvSpPr>
        <p:spPr>
          <a:xfrm>
            <a:off x="10096500" y="5801466"/>
            <a:ext cx="7624762" cy="3618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40"/>
              </a:lnSpc>
            </a:pPr>
            <a:r>
              <a:rPr lang="en-US" sz="24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By activating sectors of higher levels that he has not yet activated, the program participant can overtake his parent. He will receive the reward for the sale of </a:t>
            </a:r>
            <a:r>
              <a:rPr lang="hu-HU" sz="2400" dirty="0" err="1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vouchers</a:t>
            </a:r>
            <a:r>
              <a:rPr lang="en-US" sz="24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, </a:t>
            </a:r>
            <a:r>
              <a:rPr lang="en-US" sz="24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not his partner. In the event the direct parent activates sectors that are the same price, he will be placed according to the referral binding.</a:t>
            </a:r>
            <a:endParaRPr lang="en-US" sz="2400" dirty="0">
              <a:latin typeface="Arial"/>
              <a:ea typeface="Inter Medium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2495550" y="2552700"/>
            <a:ext cx="13296900" cy="1209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9554"/>
              </a:lnSpc>
            </a:pPr>
            <a:r>
              <a:rPr lang="en-US" sz="9600" b="1" kern="0" spc="-225" dirty="0">
                <a:solidFill>
                  <a:srgbClr val="150F37"/>
                </a:solidFill>
                <a:latin typeface="Arial"/>
                <a:ea typeface="Inter Bold"/>
                <a:cs typeface="Inter Bold" pitchFamily="34" charset="-120"/>
              </a:rPr>
              <a:t>The target </a:t>
            </a:r>
            <a:r>
              <a:rPr lang="en-US" sz="9600" b="1" kern="0" spc="-225" dirty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audience</a:t>
            </a:r>
            <a:endParaRPr lang="en-US" sz="9600" dirty="0">
              <a:latin typeface="Arial"/>
              <a:ea typeface="Inter Bold"/>
              <a:cs typeface="Arial"/>
            </a:endParaRPr>
          </a:p>
        </p:txBody>
      </p:sp>
      <p:sp>
        <p:nvSpPr>
          <p:cNvPr id="13" name="Text 1"/>
          <p:cNvSpPr/>
          <p:nvPr/>
        </p:nvSpPr>
        <p:spPr>
          <a:xfrm>
            <a:off x="3838575" y="8382000"/>
            <a:ext cx="10610850" cy="1114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925"/>
              </a:lnSpc>
            </a:pPr>
            <a:r>
              <a:rPr lang="en-US" sz="2400" dirty="0" smtClean="0">
                <a:solidFill>
                  <a:srgbClr val="150F37"/>
                </a:solidFill>
                <a:latin typeface="Arial"/>
                <a:ea typeface="Inter Semi Bold"/>
                <a:cs typeface="Inter Semi Bold" pitchFamily="34" charset="-120"/>
              </a:rPr>
              <a:t>*Anyone </a:t>
            </a:r>
            <a:r>
              <a:rPr lang="en-US" sz="2400" dirty="0">
                <a:solidFill>
                  <a:srgbClr val="150F37"/>
                </a:solidFill>
                <a:latin typeface="Arial"/>
                <a:ea typeface="Inter Semi Bold"/>
                <a:cs typeface="Inter Semi Bold" pitchFamily="34" charset="-120"/>
              </a:rPr>
              <a:t>who is willing to receive income from their own business as well as from other participants' advertising </a:t>
            </a:r>
            <a:r>
              <a:rPr lang="hu-HU" sz="2400" dirty="0" err="1" smtClean="0">
                <a:solidFill>
                  <a:srgbClr val="150F37"/>
                </a:solidFill>
                <a:latin typeface="Arial"/>
                <a:ea typeface="Inter Semi Bold"/>
                <a:cs typeface="Inter Semi Bold" pitchFamily="34" charset="-120"/>
              </a:rPr>
              <a:t>voucher</a:t>
            </a:r>
            <a:r>
              <a:rPr lang="en-US" sz="2400" dirty="0" smtClean="0">
                <a:solidFill>
                  <a:srgbClr val="150F37"/>
                </a:solidFill>
                <a:latin typeface="Arial"/>
                <a:ea typeface="Inter Semi Bold"/>
                <a:cs typeface="Inter Semi Bold" pitchFamily="34" charset="-120"/>
              </a:rPr>
              <a:t>s</a:t>
            </a:r>
            <a:r>
              <a:rPr lang="en-US" sz="2400" dirty="0">
                <a:solidFill>
                  <a:srgbClr val="150F37"/>
                </a:solidFill>
                <a:latin typeface="Arial"/>
                <a:ea typeface="Inter Semi Bold"/>
                <a:cs typeface="Inter Semi Bold" pitchFamily="34" charset="-120"/>
              </a:rPr>
              <a:t>.</a:t>
            </a:r>
            <a:endParaRPr lang="en-US" sz="2400" dirty="0">
              <a:latin typeface="Arial"/>
              <a:ea typeface="Inter Semi Bold"/>
              <a:cs typeface="Arial"/>
            </a:endParaRPr>
          </a:p>
        </p:txBody>
      </p:sp>
      <p:pic>
        <p:nvPicPr>
          <p:cNvPr id="22" name="Рисунок 22">
            <a:extLst>
              <a:ext uri="{FF2B5EF4-FFF2-40B4-BE49-F238E27FC236}">
                <a16:creationId xmlns:a16="http://schemas.microsoft.com/office/drawing/2014/main" xmlns="" id="{D6D4510C-E041-231B-1CF7-1B0E0E1E30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927" y="4820621"/>
            <a:ext cx="15996764" cy="157062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838575" y="1457325"/>
            <a:ext cx="1061085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925"/>
              </a:lnSpc>
            </a:pPr>
            <a:r>
              <a:rPr lang="en-US" sz="2400" dirty="0">
                <a:solidFill>
                  <a:srgbClr val="150F37"/>
                </a:solidFill>
                <a:latin typeface="Arial"/>
                <a:ea typeface="Inter Semi Bold"/>
                <a:cs typeface="Inter Semi Bold" pitchFamily="34" charset="-120"/>
              </a:rPr>
              <a:t>Our goal is to:</a:t>
            </a:r>
            <a:endParaRPr lang="en-US" sz="2400" dirty="0">
              <a:latin typeface="Arial"/>
              <a:ea typeface="Inter Semi Bold"/>
              <a:cs typeface="Arial"/>
            </a:endParaRPr>
          </a:p>
        </p:txBody>
      </p:sp>
      <p:sp>
        <p:nvSpPr>
          <p:cNvPr id="5" name="Text 1"/>
          <p:cNvSpPr/>
          <p:nvPr/>
        </p:nvSpPr>
        <p:spPr>
          <a:xfrm>
            <a:off x="403761" y="2590800"/>
            <a:ext cx="17131764" cy="3629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9554"/>
              </a:lnSpc>
            </a:pPr>
            <a:r>
              <a:rPr lang="en-US" sz="9600" b="1" dirty="0"/>
              <a:t>Attract new users to the platform in the next few </a:t>
            </a:r>
            <a:r>
              <a:rPr lang="en-US" sz="9600" b="1" dirty="0" smtClean="0"/>
              <a:t>years</a:t>
            </a:r>
            <a:r>
              <a:rPr lang="hu-HU" sz="9600" b="1" dirty="0" smtClean="0"/>
              <a:t> </a:t>
            </a:r>
            <a:r>
              <a:rPr lang="en-US" sz="9600" b="1" dirty="0" smtClean="0"/>
              <a:t>to </a:t>
            </a:r>
            <a:r>
              <a:rPr lang="en-US" sz="9600" b="1" dirty="0"/>
              <a:t>get </a:t>
            </a:r>
            <a:endParaRPr lang="hu-HU" sz="9600" b="1" dirty="0" smtClean="0"/>
          </a:p>
          <a:p>
            <a:pPr algn="ctr">
              <a:lnSpc>
                <a:spcPts val="9554"/>
              </a:lnSpc>
            </a:pPr>
            <a:r>
              <a:rPr lang="hu-HU" sz="9600" b="1" kern="0" spc="-225" dirty="0" smtClean="0">
                <a:solidFill>
                  <a:srgbClr val="8653FF"/>
                </a:solidFill>
                <a:latin typeface="Arial"/>
                <a:ea typeface="Inter Bold"/>
              </a:rPr>
              <a:t>more </a:t>
            </a:r>
            <a:r>
              <a:rPr lang="hu-HU" sz="9600" b="1" kern="0" spc="-225" dirty="0" err="1" smtClean="0">
                <a:solidFill>
                  <a:srgbClr val="8653FF"/>
                </a:solidFill>
                <a:latin typeface="Arial"/>
                <a:ea typeface="Inter Bold"/>
              </a:rPr>
              <a:t>than</a:t>
            </a:r>
            <a:r>
              <a:rPr lang="hu-HU" sz="9600" b="1" kern="0" spc="-225" dirty="0" smtClean="0">
                <a:solidFill>
                  <a:srgbClr val="8653FF"/>
                </a:solidFill>
                <a:latin typeface="Arial"/>
                <a:ea typeface="Inter Bold"/>
              </a:rPr>
              <a:t> </a:t>
            </a:r>
            <a:r>
              <a:rPr lang="hu-HU" sz="9600" b="1" kern="0" spc="-225" dirty="0" smtClean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1 </a:t>
            </a:r>
            <a:r>
              <a:rPr lang="en-US" sz="9600" b="1" kern="0" spc="-225" dirty="0" smtClean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billion </a:t>
            </a:r>
            <a:r>
              <a:rPr lang="en-US" sz="9600" b="1" kern="0" spc="-225" dirty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users.</a:t>
            </a:r>
            <a:endParaRPr lang="en-US" sz="9600" b="1" dirty="0">
              <a:latin typeface="Arial"/>
              <a:ea typeface="Inter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359575" y="1538511"/>
            <a:ext cx="813125" cy="58353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9334784" y="5871931"/>
            <a:ext cx="8382000" cy="18288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9334784" y="7728144"/>
            <a:ext cx="8382000" cy="18288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9293447" y="2565889"/>
            <a:ext cx="8415518" cy="22216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320"/>
              </a:lnSpc>
            </a:pPr>
            <a:r>
              <a:rPr lang="en-US" sz="4000" b="1" dirty="0">
                <a:solidFill>
                  <a:srgbClr val="150F37"/>
                </a:solidFill>
                <a:latin typeface="Arial"/>
                <a:ea typeface="Inter Semi Bold"/>
                <a:cs typeface="Inter Semi Bold" pitchFamily="34" charset="-120"/>
              </a:rPr>
              <a:t>Advanced </a:t>
            </a:r>
            <a:r>
              <a:rPr lang="en-US" sz="4000" b="1" dirty="0" err="1">
                <a:solidFill>
                  <a:srgbClr val="150F37"/>
                </a:solidFill>
                <a:latin typeface="Arial"/>
                <a:ea typeface="Inter Semi Bold"/>
                <a:cs typeface="Inter Semi Bold" pitchFamily="34" charset="-120"/>
              </a:rPr>
              <a:t>blockchain</a:t>
            </a:r>
            <a:r>
              <a:rPr lang="en-US" sz="4000" b="1" dirty="0">
                <a:solidFill>
                  <a:srgbClr val="150F37"/>
                </a:solidFill>
                <a:latin typeface="Arial"/>
                <a:ea typeface="Inter Semi Bold"/>
                <a:cs typeface="Inter Semi Bold" pitchFamily="34" charset="-120"/>
              </a:rPr>
              <a:t> technologies and smart contracts are used in the latest development.</a:t>
            </a:r>
            <a:endParaRPr lang="en-US" sz="4000" b="1" dirty="0">
              <a:latin typeface="Arial"/>
              <a:ea typeface="Inter Semi Bold"/>
              <a:cs typeface="Arial"/>
            </a:endParaRPr>
          </a:p>
        </p:txBody>
      </p:sp>
      <p:sp>
        <p:nvSpPr>
          <p:cNvPr id="17" name="Text 1"/>
          <p:cNvSpPr/>
          <p:nvPr/>
        </p:nvSpPr>
        <p:spPr>
          <a:xfrm>
            <a:off x="9305925" y="2132530"/>
            <a:ext cx="8286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kern="0" spc="-75" dirty="0">
                <a:solidFill>
                  <a:srgbClr val="232431"/>
                </a:solidFill>
                <a:latin typeface="Inter Semi Bold"/>
                <a:ea typeface="Inter Semi Bold"/>
                <a:cs typeface="Inter Semi Bold" pitchFamily="34" charset="-120"/>
              </a:rPr>
              <a:t>market</a:t>
            </a:r>
            <a:endParaRPr lang="en-US" sz="1950" b="1" dirty="0">
              <a:latin typeface="Inter Semi Bold"/>
              <a:ea typeface="Inter Semi Bold"/>
            </a:endParaRPr>
          </a:p>
        </p:txBody>
      </p:sp>
      <p:sp>
        <p:nvSpPr>
          <p:cNvPr id="18" name="Text 2"/>
          <p:cNvSpPr/>
          <p:nvPr/>
        </p:nvSpPr>
        <p:spPr>
          <a:xfrm>
            <a:off x="10934700" y="1323975"/>
            <a:ext cx="6782365" cy="12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565"/>
              </a:lnSpc>
              <a:buNone/>
            </a:pPr>
            <a:r>
              <a:rPr lang="en-US" sz="9600" b="1" kern="0" spc="-225" dirty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Market-Up</a:t>
            </a:r>
            <a:endParaRPr lang="en-US" sz="9600">
              <a:solidFill>
                <a:srgbClr val="8653FF"/>
              </a:solidFill>
              <a:latin typeface="Arial"/>
              <a:ea typeface="Inter Bold"/>
              <a:cs typeface="Arial"/>
            </a:endParaRPr>
          </a:p>
        </p:txBody>
      </p:sp>
      <p:sp>
        <p:nvSpPr>
          <p:cNvPr id="19" name="Text 3"/>
          <p:cNvSpPr/>
          <p:nvPr/>
        </p:nvSpPr>
        <p:spPr>
          <a:xfrm>
            <a:off x="9951059" y="5113700"/>
            <a:ext cx="7800175" cy="4139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40"/>
              </a:lnSpc>
            </a:pPr>
            <a:r>
              <a:rPr lang="en-US" sz="28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The decentralized marketplace</a:t>
            </a:r>
            <a:r>
              <a:rPr lang="ru-RU" sz="28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.</a:t>
            </a:r>
            <a:endParaRPr lang="en-US" sz="2800" dirty="0">
              <a:latin typeface="Arial"/>
              <a:ea typeface="Inter Medium"/>
              <a:cs typeface="Arial"/>
            </a:endParaRPr>
          </a:p>
        </p:txBody>
      </p:sp>
      <p:sp>
        <p:nvSpPr>
          <p:cNvPr id="20" name="Text 4"/>
          <p:cNvSpPr/>
          <p:nvPr/>
        </p:nvSpPr>
        <p:spPr>
          <a:xfrm>
            <a:off x="9951059" y="5976559"/>
            <a:ext cx="7919197" cy="12038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8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Create and sell </a:t>
            </a:r>
            <a:r>
              <a:rPr lang="hu-HU" sz="2800" dirty="0" err="1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voucher</a:t>
            </a:r>
            <a:r>
              <a:rPr lang="en-US" sz="28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s </a:t>
            </a:r>
            <a:r>
              <a:rPr lang="en-US" sz="28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to your products and services at a discount, as well as sell </a:t>
            </a:r>
            <a:r>
              <a:rPr lang="en-US" sz="28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and</a:t>
            </a:r>
            <a:endParaRPr lang="hu-HU" sz="2800" dirty="0" smtClean="0">
              <a:solidFill>
                <a:srgbClr val="5A5571"/>
              </a:solidFill>
              <a:latin typeface="Arial"/>
              <a:ea typeface="Inter Medium"/>
              <a:cs typeface="Inter Medium" pitchFamily="34" charset="-120"/>
            </a:endParaRPr>
          </a:p>
          <a:p>
            <a:r>
              <a:rPr lang="en-US" sz="28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buy </a:t>
            </a:r>
            <a:r>
              <a:rPr lang="hu-HU" sz="2800" dirty="0" err="1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voucher</a:t>
            </a:r>
            <a:r>
              <a:rPr lang="en-US" sz="28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s </a:t>
            </a:r>
            <a:r>
              <a:rPr lang="en-US" sz="28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from other program participants.</a:t>
            </a:r>
            <a:endParaRPr lang="en-US" sz="2800" dirty="0">
              <a:latin typeface="Arial"/>
              <a:ea typeface="Inter Medium"/>
              <a:cs typeface="Calibri"/>
            </a:endParaRPr>
          </a:p>
        </p:txBody>
      </p:sp>
      <p:sp>
        <p:nvSpPr>
          <p:cNvPr id="21" name="Text 5"/>
          <p:cNvSpPr/>
          <p:nvPr/>
        </p:nvSpPr>
        <p:spPr>
          <a:xfrm>
            <a:off x="9911111" y="9003564"/>
            <a:ext cx="779145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40"/>
              </a:lnSpc>
            </a:pPr>
            <a:r>
              <a:rPr lang="en-US" sz="28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A personal blog</a:t>
            </a:r>
            <a:r>
              <a:rPr lang="ru-RU" sz="28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.</a:t>
            </a:r>
            <a:endParaRPr lang="en-US" sz="2800" dirty="0">
              <a:latin typeface="Arial"/>
              <a:ea typeface="Inter Medium"/>
              <a:cs typeface="Calibri"/>
            </a:endParaRPr>
          </a:p>
        </p:txBody>
      </p:sp>
      <p:sp>
        <p:nvSpPr>
          <p:cNvPr id="22" name="Text 6"/>
          <p:cNvSpPr/>
          <p:nvPr/>
        </p:nvSpPr>
        <p:spPr>
          <a:xfrm>
            <a:off x="9925050" y="8123083"/>
            <a:ext cx="7791450" cy="7273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40"/>
              </a:lnSpc>
            </a:pPr>
            <a:r>
              <a:rPr lang="ru-RU" sz="28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«</a:t>
            </a:r>
            <a:r>
              <a:rPr lang="en-US" sz="28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MARKET-UP</a:t>
            </a:r>
            <a:r>
              <a:rPr lang="ru-RU" sz="28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»</a:t>
            </a:r>
            <a:r>
              <a:rPr lang="hu-HU" sz="28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 Marketing Program</a:t>
            </a:r>
            <a:r>
              <a:rPr lang="ru-RU" sz="28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.</a:t>
            </a:r>
            <a:endParaRPr lang="en-US" sz="2800" dirty="0">
              <a:latin typeface="Arial"/>
              <a:ea typeface="Inter Medium"/>
              <a:cs typeface="Calibri"/>
            </a:endParaRPr>
          </a:p>
        </p:txBody>
      </p:sp>
      <p:pic>
        <p:nvPicPr>
          <p:cNvPr id="24" name="Рисунок 24">
            <a:extLst>
              <a:ext uri="{FF2B5EF4-FFF2-40B4-BE49-F238E27FC236}">
                <a16:creationId xmlns:a16="http://schemas.microsoft.com/office/drawing/2014/main" xmlns="" id="{34B0585F-6F19-B2DD-BF0C-61FC8F899E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3482" y="5055683"/>
            <a:ext cx="405859" cy="41538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3D0E457-CEB4-FA3C-2EBD-B0B980D911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15827" y="6053087"/>
            <a:ext cx="405859" cy="415384"/>
          </a:xfrm>
          <a:prstGeom prst="rect">
            <a:avLst/>
          </a:prstGeom>
        </p:spPr>
      </p:pic>
      <p:pic>
        <p:nvPicPr>
          <p:cNvPr id="26" name="Рисунок 24">
            <a:extLst>
              <a:ext uri="{FF2B5EF4-FFF2-40B4-BE49-F238E27FC236}">
                <a16:creationId xmlns:a16="http://schemas.microsoft.com/office/drawing/2014/main" xmlns="" id="{D1F104D7-BB77-E27D-1808-D2A1A506BD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08028" y="8071391"/>
            <a:ext cx="405859" cy="415384"/>
          </a:xfrm>
          <a:prstGeom prst="rect">
            <a:avLst/>
          </a:prstGeom>
        </p:spPr>
      </p:pic>
      <p:pic>
        <p:nvPicPr>
          <p:cNvPr id="28" name="Image 8" descr="preencoded.png">
            <a:extLst>
              <a:ext uri="{FF2B5EF4-FFF2-40B4-BE49-F238E27FC236}">
                <a16:creationId xmlns:a16="http://schemas.microsoft.com/office/drawing/2014/main" xmlns="" id="{3A79F4C8-5A33-7640-87A3-4F8224F4AD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9320845" y="8731753"/>
            <a:ext cx="8382000" cy="18288"/>
          </a:xfrm>
          <a:prstGeom prst="rect">
            <a:avLst/>
          </a:prstGeom>
        </p:spPr>
      </p:pic>
      <p:pic>
        <p:nvPicPr>
          <p:cNvPr id="31" name="Рисунок 24">
            <a:extLst>
              <a:ext uri="{FF2B5EF4-FFF2-40B4-BE49-F238E27FC236}">
                <a16:creationId xmlns:a16="http://schemas.microsoft.com/office/drawing/2014/main" xmlns="" id="{25D1D91F-86DB-A7C9-B0D3-7B8F3C1B12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08028" y="8943509"/>
            <a:ext cx="405859" cy="4153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05186" y="5604766"/>
            <a:ext cx="6181725" cy="18288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19125" y="7268389"/>
            <a:ext cx="6181725" cy="18288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600075" y="1391014"/>
            <a:ext cx="7048500" cy="2419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554"/>
              </a:lnSpc>
              <a:buNone/>
            </a:pPr>
            <a:r>
              <a:rPr lang="ru-RU" sz="9600" b="1" kern="0" spc="-225" dirty="0" smtClean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«М</a:t>
            </a:r>
            <a:r>
              <a:rPr lang="en-US" sz="9600" b="1" kern="0" spc="-225" dirty="0" err="1" smtClean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arket</a:t>
            </a:r>
            <a:r>
              <a:rPr lang="en-US" sz="9600" b="1" kern="0" spc="-225" dirty="0" smtClean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-</a:t>
            </a:r>
            <a:r>
              <a:rPr lang="hu-HU" sz="9600" b="1" kern="0" spc="-225" dirty="0" err="1" smtClean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Up</a:t>
            </a:r>
            <a:r>
              <a:rPr lang="ru-RU" sz="9600" b="1" kern="0" spc="-225" dirty="0" smtClean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»</a:t>
            </a:r>
            <a:endParaRPr lang="hu-HU" sz="9600" b="1" kern="0" spc="-225" dirty="0" smtClean="0">
              <a:solidFill>
                <a:srgbClr val="8653FF"/>
              </a:solidFill>
              <a:latin typeface="Arial"/>
              <a:ea typeface="Inter Bold"/>
              <a:cs typeface="Inter Bold" pitchFamily="34" charset="-120"/>
            </a:endParaRPr>
          </a:p>
          <a:p>
            <a:pPr>
              <a:lnSpc>
                <a:spcPts val="9554"/>
              </a:lnSpc>
            </a:pPr>
            <a:r>
              <a:rPr lang="hu-HU" sz="9600" b="1" kern="0" spc="-225" dirty="0" smtClean="0">
                <a:solidFill>
                  <a:srgbClr val="150F37"/>
                </a:solidFill>
                <a:latin typeface="Arial"/>
                <a:ea typeface="Inter Bold"/>
                <a:cs typeface="Inter Bold" pitchFamily="34" charset="-120"/>
              </a:rPr>
              <a:t> </a:t>
            </a:r>
            <a:r>
              <a:rPr lang="en-US" sz="9600" b="1" kern="0" spc="-225" dirty="0" smtClean="0">
                <a:solidFill>
                  <a:srgbClr val="150F37"/>
                </a:solidFill>
                <a:latin typeface="Arial"/>
                <a:ea typeface="Inter Bold"/>
                <a:cs typeface="Inter Bold" pitchFamily="34" charset="-120"/>
              </a:rPr>
              <a:t>- </a:t>
            </a:r>
            <a:r>
              <a:rPr lang="en-US" sz="9600" b="1" kern="0" spc="-225" dirty="0">
                <a:solidFill>
                  <a:srgbClr val="150F37"/>
                </a:solidFill>
                <a:latin typeface="Arial"/>
                <a:ea typeface="Inter Bold"/>
                <a:cs typeface="Inter Bold" pitchFamily="34" charset="-120"/>
              </a:rPr>
              <a:t>what is it?</a:t>
            </a:r>
            <a:endParaRPr lang="en-US" sz="9600" dirty="0">
              <a:latin typeface="Arial"/>
              <a:ea typeface="Inter Bold"/>
              <a:cs typeface="Arial"/>
            </a:endParaRPr>
          </a:p>
        </p:txBody>
      </p:sp>
      <p:sp>
        <p:nvSpPr>
          <p:cNvPr id="13" name="Text 1"/>
          <p:cNvSpPr/>
          <p:nvPr/>
        </p:nvSpPr>
        <p:spPr>
          <a:xfrm>
            <a:off x="1209675" y="4564798"/>
            <a:ext cx="8197772" cy="899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u-HU" sz="2800" dirty="0" err="1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In</a:t>
            </a:r>
            <a:r>
              <a:rPr lang="hu-HU" sz="28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 </a:t>
            </a:r>
            <a:r>
              <a:rPr lang="ru-RU" sz="28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«</a:t>
            </a:r>
            <a:r>
              <a:rPr lang="en-US" sz="28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MARKET-UP</a:t>
            </a:r>
            <a:r>
              <a:rPr lang="ru-RU" sz="28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»</a:t>
            </a:r>
            <a:r>
              <a:rPr lang="en-US" sz="28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 smart-contracts are used to implement advanced </a:t>
            </a:r>
            <a:r>
              <a:rPr lang="en-US" sz="2800" dirty="0" err="1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blockchain</a:t>
            </a:r>
            <a:r>
              <a:rPr lang="en-US" sz="28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 technologies.</a:t>
            </a:r>
            <a:endParaRPr lang="en-US" sz="2800" dirty="0">
              <a:latin typeface="Arial"/>
              <a:ea typeface="Inter Medium"/>
              <a:cs typeface="Calibri"/>
            </a:endParaRPr>
          </a:p>
        </p:txBody>
      </p:sp>
      <p:sp>
        <p:nvSpPr>
          <p:cNvPr id="14" name="Text 2"/>
          <p:cNvSpPr/>
          <p:nvPr/>
        </p:nvSpPr>
        <p:spPr>
          <a:xfrm>
            <a:off x="1209675" y="5763206"/>
            <a:ext cx="8462614" cy="1331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u-HU" sz="2800" dirty="0" err="1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Voucher</a:t>
            </a:r>
            <a:r>
              <a:rPr lang="en-US" sz="28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s </a:t>
            </a:r>
            <a:r>
              <a:rPr lang="en-US" sz="28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downloaded from the </a:t>
            </a:r>
            <a:r>
              <a:rPr lang="en-US" sz="2800" dirty="0" err="1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blockchain</a:t>
            </a:r>
            <a:r>
              <a:rPr lang="en-US" sz="28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 network are fixed in the network, enabling you to determine their individuality.</a:t>
            </a:r>
            <a:endParaRPr lang="en-US" sz="2800" dirty="0">
              <a:latin typeface="Arial"/>
              <a:ea typeface="Inter Medium"/>
              <a:cs typeface="Calibri"/>
            </a:endParaRPr>
          </a:p>
        </p:txBody>
      </p:sp>
      <p:sp>
        <p:nvSpPr>
          <p:cNvPr id="15" name="Text 3"/>
          <p:cNvSpPr/>
          <p:nvPr/>
        </p:nvSpPr>
        <p:spPr>
          <a:xfrm>
            <a:off x="1209675" y="7529443"/>
            <a:ext cx="8142016" cy="13597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800" dirty="0"/>
              <a:t>By digitizing hosted files, the platform provides users with protection.</a:t>
            </a:r>
            <a:endParaRPr lang="hu-HU" sz="2800" dirty="0"/>
          </a:p>
        </p:txBody>
      </p:sp>
      <p:pic>
        <p:nvPicPr>
          <p:cNvPr id="17" name="Рисунок 24">
            <a:extLst>
              <a:ext uri="{FF2B5EF4-FFF2-40B4-BE49-F238E27FC236}">
                <a16:creationId xmlns:a16="http://schemas.microsoft.com/office/drawing/2014/main" xmlns="" id="{1B893946-EB96-0E7F-C092-A3652D0871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564" y="4853717"/>
            <a:ext cx="405859" cy="415384"/>
          </a:xfrm>
          <a:prstGeom prst="rect">
            <a:avLst/>
          </a:prstGeom>
        </p:spPr>
      </p:pic>
      <p:pic>
        <p:nvPicPr>
          <p:cNvPr id="18" name="Рисунок 24">
            <a:extLst>
              <a:ext uri="{FF2B5EF4-FFF2-40B4-BE49-F238E27FC236}">
                <a16:creationId xmlns:a16="http://schemas.microsoft.com/office/drawing/2014/main" xmlns="" id="{6D933A3F-C6EF-EB07-F24A-76DC5D68BC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078" y="6305607"/>
            <a:ext cx="405859" cy="415384"/>
          </a:xfrm>
          <a:prstGeom prst="rect">
            <a:avLst/>
          </a:prstGeom>
        </p:spPr>
      </p:pic>
      <p:pic>
        <p:nvPicPr>
          <p:cNvPr id="19" name="Рисунок 24">
            <a:extLst>
              <a:ext uri="{FF2B5EF4-FFF2-40B4-BE49-F238E27FC236}">
                <a16:creationId xmlns:a16="http://schemas.microsoft.com/office/drawing/2014/main" xmlns="" id="{134B23F6-0DDF-99F2-536F-31641E1967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321" y="7895064"/>
            <a:ext cx="405859" cy="4153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937112" y="2845072"/>
            <a:ext cx="27263336" cy="46166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542924" y="1905000"/>
            <a:ext cx="7223538" cy="2419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554"/>
              </a:lnSpc>
              <a:buNone/>
            </a:pPr>
            <a:r>
              <a:rPr lang="hu-HU" sz="9600" b="1" kern="0" spc="-225" dirty="0" smtClean="0">
                <a:solidFill>
                  <a:srgbClr val="150F37"/>
                </a:solidFill>
                <a:latin typeface="Arial"/>
                <a:ea typeface="Inter Bold"/>
                <a:cs typeface="Inter Bold" pitchFamily="34" charset="-120"/>
              </a:rPr>
              <a:t>Marketing of</a:t>
            </a:r>
            <a:r>
              <a:rPr lang="en-US" sz="9600" b="1" kern="0" spc="-225" dirty="0" smtClean="0">
                <a:solidFill>
                  <a:srgbClr val="150F37"/>
                </a:solidFill>
                <a:latin typeface="Arial"/>
                <a:ea typeface="Inter Bold"/>
                <a:cs typeface="Inter Bold" pitchFamily="34" charset="-120"/>
              </a:rPr>
              <a:t> </a:t>
            </a:r>
            <a:r>
              <a:rPr lang="ru-RU" sz="9600" b="1" kern="0" spc="-225" dirty="0" smtClean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«М</a:t>
            </a:r>
            <a:r>
              <a:rPr lang="en-US" sz="9600" b="1" kern="0" spc="-225" dirty="0" err="1" smtClean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arket</a:t>
            </a:r>
            <a:r>
              <a:rPr lang="en-US" sz="9600" b="1" kern="0" spc="-225" dirty="0" smtClean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-U</a:t>
            </a:r>
            <a:r>
              <a:rPr lang="hu-HU" sz="9600" b="1" kern="0" spc="-225" dirty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p</a:t>
            </a:r>
            <a:r>
              <a:rPr lang="ru-RU" sz="9600" b="1" kern="0" spc="-225" dirty="0" smtClean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»</a:t>
            </a:r>
            <a:endParaRPr lang="en-US" sz="9600" b="1" dirty="0">
              <a:latin typeface="Arial"/>
              <a:ea typeface="Inter Bold"/>
              <a:cs typeface="Arial"/>
            </a:endParaRPr>
          </a:p>
        </p:txBody>
      </p:sp>
      <p:sp>
        <p:nvSpPr>
          <p:cNvPr id="10" name="Text 1"/>
          <p:cNvSpPr/>
          <p:nvPr/>
        </p:nvSpPr>
        <p:spPr>
          <a:xfrm>
            <a:off x="8611297" y="871189"/>
            <a:ext cx="9193251" cy="969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8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Advertising and marketing programs are designed to attract users to generate long-term and stable income for everyone involved.</a:t>
            </a:r>
            <a:endParaRPr lang="en-US" sz="2800" dirty="0">
              <a:latin typeface="Arial"/>
              <a:ea typeface="Inter Medium"/>
              <a:cs typeface="Calibri"/>
            </a:endParaRPr>
          </a:p>
        </p:txBody>
      </p:sp>
      <p:sp>
        <p:nvSpPr>
          <p:cNvPr id="11" name="Text 2"/>
          <p:cNvSpPr/>
          <p:nvPr/>
        </p:nvSpPr>
        <p:spPr>
          <a:xfrm>
            <a:off x="8611297" y="3058803"/>
            <a:ext cx="8496300" cy="6044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8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By selling and advertising memberships through the marketing program, members are able to build a large customer base.</a:t>
            </a:r>
            <a:endParaRPr lang="en-US" sz="2800" dirty="0">
              <a:latin typeface="Arial"/>
              <a:ea typeface="Inter Medium"/>
              <a:cs typeface="Calibri"/>
            </a:endParaRPr>
          </a:p>
        </p:txBody>
      </p:sp>
      <p:pic>
        <p:nvPicPr>
          <p:cNvPr id="13" name="Рисунок 24">
            <a:extLst>
              <a:ext uri="{FF2B5EF4-FFF2-40B4-BE49-F238E27FC236}">
                <a16:creationId xmlns:a16="http://schemas.microsoft.com/office/drawing/2014/main" xmlns="" id="{22AAA29C-77E3-FA43-6E09-FF47BB926F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7112" y="926595"/>
            <a:ext cx="419798" cy="429323"/>
          </a:xfrm>
          <a:prstGeom prst="rect">
            <a:avLst/>
          </a:prstGeom>
        </p:spPr>
      </p:pic>
      <p:pic>
        <p:nvPicPr>
          <p:cNvPr id="14" name="Рисунок 24">
            <a:extLst>
              <a:ext uri="{FF2B5EF4-FFF2-40B4-BE49-F238E27FC236}">
                <a16:creationId xmlns:a16="http://schemas.microsoft.com/office/drawing/2014/main" xmlns="" id="{3FDDA3D4-81A7-36F4-1EB5-EBADB22C99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7112" y="3146385"/>
            <a:ext cx="419798" cy="4293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57225" y="5381880"/>
            <a:ext cx="7696200" cy="18288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57225" y="7056462"/>
            <a:ext cx="7696200" cy="18288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57225" y="8347136"/>
            <a:ext cx="7696200" cy="18288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565174" y="1740167"/>
            <a:ext cx="12296775" cy="2419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9554"/>
              </a:lnSpc>
            </a:pPr>
            <a:r>
              <a:rPr lang="ru-RU" sz="9600" b="1" kern="0" spc="-225" dirty="0" smtClean="0">
                <a:solidFill>
                  <a:srgbClr val="8653FF"/>
                </a:solidFill>
                <a:latin typeface="Arial"/>
                <a:ea typeface="Inter Bold"/>
                <a:cs typeface="Calibri"/>
              </a:rPr>
              <a:t>«</a:t>
            </a:r>
            <a:r>
              <a:rPr lang="ru-RU" sz="9600" b="1" kern="0" spc="-225" dirty="0" smtClean="0">
                <a:solidFill>
                  <a:srgbClr val="8653FF"/>
                </a:solidFill>
                <a:latin typeface="Arial"/>
                <a:ea typeface="Inter Bold"/>
                <a:cs typeface="Calibri"/>
              </a:rPr>
              <a:t>М</a:t>
            </a:r>
            <a:r>
              <a:rPr lang="en-US" sz="9600" b="1" kern="0" spc="-225" dirty="0" err="1" smtClean="0">
                <a:solidFill>
                  <a:srgbClr val="8653FF"/>
                </a:solidFill>
                <a:latin typeface="Arial"/>
                <a:ea typeface="Inter Bold"/>
                <a:cs typeface="Calibri"/>
              </a:rPr>
              <a:t>arket</a:t>
            </a:r>
            <a:r>
              <a:rPr lang="en-US" sz="9600" b="1" kern="0" spc="-225" dirty="0" smtClean="0">
                <a:solidFill>
                  <a:srgbClr val="8653FF"/>
                </a:solidFill>
                <a:latin typeface="Arial"/>
                <a:ea typeface="Inter Bold"/>
                <a:cs typeface="Calibri"/>
              </a:rPr>
              <a:t> Up</a:t>
            </a:r>
            <a:r>
              <a:rPr lang="ru-RU" sz="9600" b="1" kern="0" spc="-225" dirty="0" smtClean="0">
                <a:solidFill>
                  <a:srgbClr val="8653FF"/>
                </a:solidFill>
                <a:latin typeface="Arial"/>
                <a:ea typeface="Inter Bold"/>
                <a:cs typeface="Calibri"/>
              </a:rPr>
              <a:t>»</a:t>
            </a:r>
            <a:endParaRPr lang="hu-HU" sz="9600" b="1" kern="0" spc="-225" dirty="0" smtClean="0">
              <a:solidFill>
                <a:srgbClr val="8653FF"/>
              </a:solidFill>
              <a:latin typeface="Arial"/>
              <a:ea typeface="Inter Bold"/>
              <a:cs typeface="Calibri"/>
            </a:endParaRPr>
          </a:p>
          <a:p>
            <a:pPr>
              <a:lnSpc>
                <a:spcPts val="9554"/>
              </a:lnSpc>
            </a:pPr>
            <a:r>
              <a:rPr lang="en-US" sz="9600" b="1" kern="0" spc="-225" dirty="0">
                <a:solidFill>
                  <a:srgbClr val="000000"/>
                </a:solidFill>
                <a:latin typeface="Arial"/>
                <a:ea typeface="Inter Bold"/>
                <a:cs typeface="Calibri"/>
              </a:rPr>
              <a:t>smart</a:t>
            </a:r>
            <a:r>
              <a:rPr lang="ru-RU" sz="9600" b="1" kern="0" spc="-225" dirty="0" smtClean="0">
                <a:solidFill>
                  <a:srgbClr val="000000"/>
                </a:solidFill>
                <a:latin typeface="Arial"/>
                <a:ea typeface="Inter Bold"/>
                <a:cs typeface="Calibri"/>
              </a:rPr>
              <a:t>-</a:t>
            </a:r>
            <a:r>
              <a:rPr lang="hu-HU" sz="9600" b="1" kern="0" spc="-225" dirty="0" err="1">
                <a:solidFill>
                  <a:srgbClr val="000000"/>
                </a:solidFill>
                <a:latin typeface="Arial"/>
                <a:ea typeface="Inter Bold"/>
                <a:cs typeface="Calibri"/>
              </a:rPr>
              <a:t>contract</a:t>
            </a:r>
            <a:endParaRPr lang="en-US" sz="9600" b="1" kern="0" spc="-225" dirty="0">
              <a:solidFill>
                <a:srgbClr val="8653FF"/>
              </a:solidFill>
              <a:latin typeface="Arial"/>
              <a:ea typeface="Inter Bold"/>
              <a:cs typeface="Calibri"/>
            </a:endParaRPr>
          </a:p>
        </p:txBody>
      </p:sp>
      <p:sp>
        <p:nvSpPr>
          <p:cNvPr id="16" name="Text 1"/>
          <p:cNvSpPr/>
          <p:nvPr/>
        </p:nvSpPr>
        <p:spPr>
          <a:xfrm>
            <a:off x="1247773" y="4392988"/>
            <a:ext cx="10124567" cy="7563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8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Using </a:t>
            </a:r>
            <a:r>
              <a:rPr lang="en-US" sz="28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the TRX </a:t>
            </a:r>
            <a:r>
              <a:rPr lang="en-US" sz="2800" dirty="0" err="1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cryptocurrency</a:t>
            </a:r>
            <a:r>
              <a:rPr lang="en-US" sz="28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, </a:t>
            </a:r>
            <a:r>
              <a:rPr lang="en-US" sz="28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the </a:t>
            </a:r>
            <a:r>
              <a:rPr lang="ru-RU" sz="28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«</a:t>
            </a:r>
            <a:r>
              <a:rPr lang="en-US" sz="2800" b="1" dirty="0" smtClean="0">
                <a:solidFill>
                  <a:srgbClr val="5A5571"/>
                </a:solidFill>
                <a:latin typeface="Arial"/>
                <a:ea typeface="Inter Bold"/>
                <a:cs typeface="Inter Bold" pitchFamily="34" charset="-120"/>
              </a:rPr>
              <a:t>Market-Up</a:t>
            </a:r>
            <a:r>
              <a:rPr lang="ru-RU" sz="2800" b="1" dirty="0" smtClean="0">
                <a:solidFill>
                  <a:srgbClr val="5A5571"/>
                </a:solidFill>
                <a:latin typeface="Arial"/>
                <a:ea typeface="Inter Bold"/>
                <a:cs typeface="Inter Bold" pitchFamily="34" charset="-120"/>
              </a:rPr>
              <a:t>»</a:t>
            </a:r>
            <a:r>
              <a:rPr lang="en-US" sz="28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 </a:t>
            </a:r>
            <a:r>
              <a:rPr lang="en-US" sz="28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marketing program is built on the TRON smart contract</a:t>
            </a:r>
            <a:endParaRPr lang="en-US" sz="2800" dirty="0">
              <a:latin typeface="Arial"/>
              <a:ea typeface="Inter Medium"/>
              <a:cs typeface="Calibri"/>
            </a:endParaRPr>
          </a:p>
        </p:txBody>
      </p:sp>
      <p:sp>
        <p:nvSpPr>
          <p:cNvPr id="17" name="Text 2"/>
          <p:cNvSpPr/>
          <p:nvPr/>
        </p:nvSpPr>
        <p:spPr>
          <a:xfrm>
            <a:off x="1247775" y="5615242"/>
            <a:ext cx="10491024" cy="11999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8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A decentralized program is based on an automated contract that ensures maximum security, stability, and transparency.</a:t>
            </a:r>
            <a:endParaRPr lang="en-US" sz="2800" dirty="0">
              <a:latin typeface="Inter Medium"/>
              <a:ea typeface="Inter Medium"/>
              <a:cs typeface="Calibri"/>
            </a:endParaRPr>
          </a:p>
        </p:txBody>
      </p:sp>
      <p:sp>
        <p:nvSpPr>
          <p:cNvPr id="18" name="Text 3"/>
          <p:cNvSpPr/>
          <p:nvPr/>
        </p:nvSpPr>
        <p:spPr>
          <a:xfrm>
            <a:off x="1247775" y="7324036"/>
            <a:ext cx="10491022" cy="782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8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Smart contracts are algorithms that execute tasks automatically.</a:t>
            </a:r>
            <a:endParaRPr lang="en-US" sz="2800" dirty="0">
              <a:latin typeface="Arial"/>
              <a:ea typeface="Inter Medium"/>
              <a:cs typeface="Calibri"/>
            </a:endParaRPr>
          </a:p>
        </p:txBody>
      </p:sp>
      <p:sp>
        <p:nvSpPr>
          <p:cNvPr id="19" name="Text 4"/>
          <p:cNvSpPr/>
          <p:nvPr/>
        </p:nvSpPr>
        <p:spPr>
          <a:xfrm>
            <a:off x="1247775" y="8545598"/>
            <a:ext cx="10124566" cy="12348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8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On the TRON </a:t>
            </a:r>
            <a:r>
              <a:rPr lang="en-US" sz="2800" dirty="0" err="1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blockchain</a:t>
            </a:r>
            <a:r>
              <a:rPr lang="en-US" sz="28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, the logic of the smart contract is recorded. In this way, the smart contract is protected from modification, hacking, and stopping.</a:t>
            </a:r>
            <a:endParaRPr lang="en-US" sz="2800" dirty="0">
              <a:latin typeface="Arial"/>
              <a:ea typeface="Inter Medium"/>
              <a:cs typeface="Arial"/>
            </a:endParaRPr>
          </a:p>
        </p:txBody>
      </p:sp>
      <p:pic>
        <p:nvPicPr>
          <p:cNvPr id="21" name="Рисунок 24">
            <a:extLst>
              <a:ext uri="{FF2B5EF4-FFF2-40B4-BE49-F238E27FC236}">
                <a16:creationId xmlns:a16="http://schemas.microsoft.com/office/drawing/2014/main" xmlns="" id="{38C27B77-F62F-1835-D6A5-29CE5E964C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641" y="4339569"/>
            <a:ext cx="405859" cy="415384"/>
          </a:xfrm>
          <a:prstGeom prst="rect">
            <a:avLst/>
          </a:prstGeom>
        </p:spPr>
      </p:pic>
      <p:pic>
        <p:nvPicPr>
          <p:cNvPr id="22" name="Рисунок 24">
            <a:extLst>
              <a:ext uri="{FF2B5EF4-FFF2-40B4-BE49-F238E27FC236}">
                <a16:creationId xmlns:a16="http://schemas.microsoft.com/office/drawing/2014/main" xmlns="" id="{5B4176D0-DBC6-3830-46C2-4658D0B177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641" y="5613446"/>
            <a:ext cx="405859" cy="415384"/>
          </a:xfrm>
          <a:prstGeom prst="rect">
            <a:avLst/>
          </a:prstGeom>
        </p:spPr>
      </p:pic>
      <p:pic>
        <p:nvPicPr>
          <p:cNvPr id="23" name="Рисунок 24">
            <a:extLst>
              <a:ext uri="{FF2B5EF4-FFF2-40B4-BE49-F238E27FC236}">
                <a16:creationId xmlns:a16="http://schemas.microsoft.com/office/drawing/2014/main" xmlns="" id="{C9C4FE24-EC12-2ED5-A2BE-E98AFF6F96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640" y="7323584"/>
            <a:ext cx="405859" cy="415384"/>
          </a:xfrm>
          <a:prstGeom prst="rect">
            <a:avLst/>
          </a:prstGeom>
        </p:spPr>
      </p:pic>
      <p:pic>
        <p:nvPicPr>
          <p:cNvPr id="24" name="Рисунок 24">
            <a:extLst>
              <a:ext uri="{FF2B5EF4-FFF2-40B4-BE49-F238E27FC236}">
                <a16:creationId xmlns:a16="http://schemas.microsoft.com/office/drawing/2014/main" xmlns="" id="{A421C497-EE54-FDF8-DCB9-E19A9826EC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641" y="8597462"/>
            <a:ext cx="405859" cy="4153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0020300" y="2527216"/>
            <a:ext cx="7696200" cy="18288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552450" y="1009650"/>
            <a:ext cx="7851217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7166"/>
              </a:lnSpc>
            </a:pPr>
            <a:r>
              <a:rPr lang="hu-HU" sz="8000" b="1" kern="0" spc="-150" dirty="0" err="1" smtClean="0">
                <a:solidFill>
                  <a:srgbClr val="150F37"/>
                </a:solidFill>
                <a:latin typeface="Arial"/>
                <a:ea typeface="Inter Bold"/>
                <a:cs typeface="Inter Bold" pitchFamily="34" charset="-120"/>
              </a:rPr>
              <a:t>Voucher</a:t>
            </a:r>
            <a:endParaRPr lang="en-US" sz="8000" dirty="0">
              <a:latin typeface="Arial"/>
              <a:ea typeface="Inter Bold"/>
              <a:cs typeface="Calibri"/>
            </a:endParaRPr>
          </a:p>
          <a:p>
            <a:pPr>
              <a:lnSpc>
                <a:spcPts val="7166"/>
              </a:lnSpc>
            </a:pPr>
            <a:r>
              <a:rPr lang="en-US" sz="8000" b="1" kern="0" spc="-150" dirty="0" smtClean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creation and</a:t>
            </a:r>
            <a:r>
              <a:rPr lang="hu-HU" sz="8000" b="1" kern="0" spc="-150" dirty="0" smtClean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  </a:t>
            </a:r>
            <a:r>
              <a:rPr lang="hu-HU" sz="8000" b="1" kern="0" spc="-150" dirty="0" err="1" smtClean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sales</a:t>
            </a:r>
            <a:r>
              <a:rPr lang="en-US" sz="8000" b="1" kern="0" spc="-150" dirty="0" smtClean="0">
                <a:solidFill>
                  <a:srgbClr val="150F37"/>
                </a:solidFill>
                <a:latin typeface="Arial"/>
                <a:ea typeface="Inter Bold"/>
                <a:cs typeface="Inter Bold" pitchFamily="34" charset="-120"/>
              </a:rPr>
              <a:t> </a:t>
            </a:r>
            <a:endParaRPr lang="en-US" sz="8000" dirty="0">
              <a:latin typeface="Arial"/>
              <a:ea typeface="Inter Bold"/>
              <a:cs typeface="Calibri"/>
            </a:endParaRPr>
          </a:p>
        </p:txBody>
      </p:sp>
      <p:sp>
        <p:nvSpPr>
          <p:cNvPr id="10" name="Text 1"/>
          <p:cNvSpPr/>
          <p:nvPr/>
        </p:nvSpPr>
        <p:spPr>
          <a:xfrm>
            <a:off x="10192041" y="1084614"/>
            <a:ext cx="7629161" cy="1192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8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Users of the </a:t>
            </a:r>
            <a:r>
              <a:rPr lang="ru-RU" sz="28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«</a:t>
            </a:r>
            <a:r>
              <a:rPr lang="en-US" sz="28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MARKET-UP</a:t>
            </a:r>
            <a:r>
              <a:rPr lang="ru-RU" sz="28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»</a:t>
            </a:r>
            <a:r>
              <a:rPr lang="en-US" sz="28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 platform can </a:t>
            </a:r>
            <a:r>
              <a:rPr lang="hu-HU" sz="2800" dirty="0" err="1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voucher</a:t>
            </a:r>
            <a:r>
              <a:rPr lang="en-US" sz="28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 </a:t>
            </a:r>
            <a:r>
              <a:rPr lang="en-US" sz="28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by completing a simple registration process.</a:t>
            </a:r>
            <a:endParaRPr lang="en-US" sz="2800" dirty="0">
              <a:latin typeface="Arial"/>
              <a:ea typeface="Inter Medium"/>
              <a:cs typeface="Calibri"/>
            </a:endParaRPr>
          </a:p>
        </p:txBody>
      </p:sp>
      <p:sp>
        <p:nvSpPr>
          <p:cNvPr id="11" name="Text 2"/>
          <p:cNvSpPr/>
          <p:nvPr/>
        </p:nvSpPr>
        <p:spPr>
          <a:xfrm>
            <a:off x="10192041" y="2681361"/>
            <a:ext cx="7367405" cy="1393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u-HU" sz="2800" dirty="0" err="1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Vouchers</a:t>
            </a:r>
            <a:r>
              <a:rPr lang="hu-HU" sz="28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 </a:t>
            </a:r>
            <a:r>
              <a:rPr lang="en-US" sz="2800" dirty="0" smtClean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from </a:t>
            </a:r>
            <a:r>
              <a:rPr lang="en-US" sz="28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other participants in the program can also be sold.</a:t>
            </a:r>
            <a:endParaRPr lang="en-US" sz="2800" dirty="0">
              <a:latin typeface="Arial"/>
              <a:ea typeface="Inter Medium"/>
              <a:cs typeface="Calibri"/>
            </a:endParaRPr>
          </a:p>
        </p:txBody>
      </p:sp>
      <p:pic>
        <p:nvPicPr>
          <p:cNvPr id="13" name="Рисунок 24">
            <a:extLst>
              <a:ext uri="{FF2B5EF4-FFF2-40B4-BE49-F238E27FC236}">
                <a16:creationId xmlns:a16="http://schemas.microsoft.com/office/drawing/2014/main" xmlns="" id="{62E05CBC-523C-DEE8-D9BB-0E8F9B7906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6985" y="1172325"/>
            <a:ext cx="405859" cy="415384"/>
          </a:xfrm>
          <a:prstGeom prst="rect">
            <a:avLst/>
          </a:prstGeom>
        </p:spPr>
      </p:pic>
      <p:pic>
        <p:nvPicPr>
          <p:cNvPr id="15" name="Рисунок 24">
            <a:extLst>
              <a:ext uri="{FF2B5EF4-FFF2-40B4-BE49-F238E27FC236}">
                <a16:creationId xmlns:a16="http://schemas.microsoft.com/office/drawing/2014/main" xmlns="" id="{2C190175-93B2-8FA9-9FB5-43770E949C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6985" y="2786485"/>
            <a:ext cx="405859" cy="4153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236214" y="7597861"/>
            <a:ext cx="7696200" cy="18288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597676" y="2073760"/>
            <a:ext cx="7829550" cy="28307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9330"/>
              </a:lnSpc>
            </a:pPr>
            <a:r>
              <a:rPr lang="hu-HU" sz="9350" b="1" kern="0" spc="-225" dirty="0" err="1" smtClean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Voucher</a:t>
            </a:r>
            <a:r>
              <a:rPr lang="en-US" sz="9350" b="1" kern="0" spc="-225" dirty="0" smtClean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 </a:t>
            </a:r>
            <a:r>
              <a:rPr dirty="0">
                <a:latin typeface="Arial"/>
              </a:rPr>
              <a:t/>
            </a:r>
            <a:br>
              <a:rPr dirty="0">
                <a:latin typeface="Arial"/>
              </a:rPr>
            </a:br>
            <a:r>
              <a:rPr lang="en-US" sz="9350" b="1" kern="0" spc="-225" dirty="0" smtClean="0">
                <a:solidFill>
                  <a:srgbClr val="150F37"/>
                </a:solidFill>
                <a:latin typeface="Arial"/>
                <a:ea typeface="Inter Bold"/>
                <a:cs typeface="Inter Bold" pitchFamily="34" charset="-120"/>
              </a:rPr>
              <a:t>payments</a:t>
            </a:r>
            <a:endParaRPr lang="en-US" sz="9350" dirty="0">
              <a:latin typeface="Arial"/>
              <a:ea typeface="Inter Bold"/>
              <a:cs typeface="Calibri" panose="020F0502020204030204"/>
            </a:endParaRPr>
          </a:p>
        </p:txBody>
      </p:sp>
      <p:sp>
        <p:nvSpPr>
          <p:cNvPr id="10" name="Text 1"/>
          <p:cNvSpPr/>
          <p:nvPr/>
        </p:nvSpPr>
        <p:spPr>
          <a:xfrm>
            <a:off x="1181100" y="5617060"/>
            <a:ext cx="9409099" cy="1652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8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On the Platform, all transactions are conducted directly between seller and buyer. In the </a:t>
            </a:r>
            <a:r>
              <a:rPr lang="en-US" sz="2800" dirty="0" err="1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cryptocurrency</a:t>
            </a:r>
            <a:r>
              <a:rPr lang="en-US" sz="28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 TRON (TRX), payment for the purchased works is instantly transferred to the personal wallet of the P2P seller.</a:t>
            </a:r>
            <a:endParaRPr lang="en-US" sz="2800" dirty="0">
              <a:latin typeface="Arial"/>
              <a:ea typeface="Inter Medium"/>
              <a:cs typeface="Calibri"/>
            </a:endParaRPr>
          </a:p>
        </p:txBody>
      </p:sp>
      <p:sp>
        <p:nvSpPr>
          <p:cNvPr id="11" name="Text 2"/>
          <p:cNvSpPr/>
          <p:nvPr/>
        </p:nvSpPr>
        <p:spPr>
          <a:xfrm>
            <a:off x="1181100" y="8012379"/>
            <a:ext cx="9094993" cy="242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40"/>
              </a:lnSpc>
            </a:pPr>
            <a:r>
              <a:rPr lang="en-US" sz="28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Earned funds are not expected or concluded.</a:t>
            </a:r>
            <a:endParaRPr lang="en-US" sz="2800" dirty="0">
              <a:latin typeface="Arial"/>
              <a:ea typeface="Inter Medium"/>
              <a:cs typeface="Calibri"/>
            </a:endParaRPr>
          </a:p>
        </p:txBody>
      </p:sp>
      <p:pic>
        <p:nvPicPr>
          <p:cNvPr id="13" name="Рисунок 24">
            <a:extLst>
              <a:ext uri="{FF2B5EF4-FFF2-40B4-BE49-F238E27FC236}">
                <a16:creationId xmlns:a16="http://schemas.microsoft.com/office/drawing/2014/main" xmlns="" id="{7C32C364-327B-0AAA-A3F5-98A2530EA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015" y="5665798"/>
            <a:ext cx="405859" cy="415384"/>
          </a:xfrm>
          <a:prstGeom prst="rect">
            <a:avLst/>
          </a:prstGeom>
        </p:spPr>
      </p:pic>
      <p:pic>
        <p:nvPicPr>
          <p:cNvPr id="15" name="Рисунок 24">
            <a:extLst>
              <a:ext uri="{FF2B5EF4-FFF2-40B4-BE49-F238E27FC236}">
                <a16:creationId xmlns:a16="http://schemas.microsoft.com/office/drawing/2014/main" xmlns="" id="{830FA0B5-AB35-ADA1-1743-44DBAF5277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015" y="7969248"/>
            <a:ext cx="405859" cy="4153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8200" y="571500"/>
            <a:ext cx="14287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9330"/>
              </a:lnSpc>
            </a:pPr>
            <a:r>
              <a:rPr lang="en-US" sz="9350" b="1" kern="0" spc="-225" dirty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Activation </a:t>
            </a:r>
            <a:r>
              <a:rPr lang="en-US" sz="9350" b="1" kern="0" spc="-225" dirty="0">
                <a:solidFill>
                  <a:srgbClr val="150F37"/>
                </a:solidFill>
                <a:latin typeface="Arial"/>
                <a:ea typeface="Inter Bold"/>
                <a:cs typeface="Inter Bold" pitchFamily="34" charset="-120"/>
              </a:rPr>
              <a:t>of the account</a:t>
            </a:r>
            <a:endParaRPr lang="en-US" sz="9350" dirty="0">
              <a:latin typeface="Arial"/>
              <a:ea typeface="Inter Bold"/>
              <a:cs typeface="Arial"/>
            </a:endParaRPr>
          </a:p>
        </p:txBody>
      </p:sp>
      <p:sp>
        <p:nvSpPr>
          <p:cNvPr id="5" name="Text 1"/>
          <p:cNvSpPr/>
          <p:nvPr/>
        </p:nvSpPr>
        <p:spPr>
          <a:xfrm>
            <a:off x="838200" y="2647950"/>
            <a:ext cx="7086600" cy="22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350"/>
              </a:lnSpc>
            </a:pPr>
            <a:r>
              <a:rPr lang="en-US" sz="3600" b="1" dirty="0">
                <a:solidFill>
                  <a:srgbClr val="150F37"/>
                </a:solidFill>
                <a:latin typeface="Arial"/>
                <a:ea typeface="Inter Bold"/>
                <a:cs typeface="Inter Bold" pitchFamily="34" charset="-120"/>
              </a:rPr>
              <a:t>You must activate your </a:t>
            </a:r>
            <a:r>
              <a:rPr lang="ru-RU" sz="3600" b="1" dirty="0" smtClean="0">
                <a:solidFill>
                  <a:srgbClr val="150F37"/>
                </a:solidFill>
                <a:latin typeface="Arial"/>
                <a:ea typeface="Inter Bold"/>
                <a:cs typeface="Inter Bold" pitchFamily="34" charset="-120"/>
              </a:rPr>
              <a:t>«</a:t>
            </a:r>
            <a:r>
              <a:rPr lang="en-US" sz="3600" b="1" dirty="0" smtClean="0">
                <a:solidFill>
                  <a:srgbClr val="150F37"/>
                </a:solidFill>
                <a:latin typeface="Arial"/>
                <a:ea typeface="Inter Bold"/>
                <a:cs typeface="Inter Bold" pitchFamily="34" charset="-120"/>
              </a:rPr>
              <a:t>MARKET-UP</a:t>
            </a:r>
            <a:r>
              <a:rPr lang="ru-RU" sz="3600" b="1" dirty="0" smtClean="0">
                <a:solidFill>
                  <a:srgbClr val="150F37"/>
                </a:solidFill>
                <a:latin typeface="Arial"/>
                <a:ea typeface="Inter Bold"/>
                <a:cs typeface="Inter Bold" pitchFamily="34" charset="-120"/>
              </a:rPr>
              <a:t>»</a:t>
            </a:r>
            <a:r>
              <a:rPr lang="hu-HU" sz="3600" b="1" dirty="0">
                <a:solidFill>
                  <a:srgbClr val="150F37"/>
                </a:solidFill>
                <a:latin typeface="Arial"/>
                <a:ea typeface="Inter Bold"/>
                <a:cs typeface="Inter Bold" pitchFamily="34" charset="-120"/>
              </a:rPr>
              <a:t> </a:t>
            </a:r>
            <a:r>
              <a:rPr lang="en-US" sz="3600" b="1" dirty="0" smtClean="0">
                <a:solidFill>
                  <a:srgbClr val="150F37"/>
                </a:solidFill>
                <a:latin typeface="Arial"/>
                <a:ea typeface="Inter Bold"/>
                <a:cs typeface="Inter Bold" pitchFamily="34" charset="-120"/>
              </a:rPr>
              <a:t>account </a:t>
            </a:r>
            <a:r>
              <a:rPr lang="en-US" sz="3600" b="1" dirty="0">
                <a:solidFill>
                  <a:srgbClr val="150F37"/>
                </a:solidFill>
                <a:latin typeface="Arial"/>
                <a:ea typeface="Inter Bold"/>
                <a:cs typeface="Inter Bold" pitchFamily="34" charset="-120"/>
              </a:rPr>
              <a:t>to take part in the marketing program.</a:t>
            </a:r>
            <a:endParaRPr lang="en-US" sz="3600" dirty="0">
              <a:latin typeface="Arial"/>
              <a:ea typeface="Inter Bold"/>
            </a:endParaRPr>
          </a:p>
        </p:txBody>
      </p:sp>
      <p:sp>
        <p:nvSpPr>
          <p:cNvPr id="6" name="Text 2"/>
          <p:cNvSpPr/>
          <p:nvPr/>
        </p:nvSpPr>
        <p:spPr>
          <a:xfrm>
            <a:off x="838200" y="5391150"/>
            <a:ext cx="7067550" cy="29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900"/>
              </a:lnSpc>
            </a:pPr>
            <a:r>
              <a:rPr lang="en-US" sz="3000" dirty="0">
                <a:solidFill>
                  <a:srgbClr val="150F37"/>
                </a:solidFill>
                <a:latin typeface="Arial"/>
                <a:ea typeface="Inter Medium"/>
                <a:cs typeface="Inter Medium" pitchFamily="34" charset="-120"/>
              </a:rPr>
              <a:t>You can purchase 10 </a:t>
            </a:r>
            <a:r>
              <a:rPr lang="hu-HU" sz="3000" dirty="0" err="1" smtClean="0">
                <a:solidFill>
                  <a:srgbClr val="150F37"/>
                </a:solidFill>
                <a:latin typeface="Arial"/>
                <a:ea typeface="Inter Medium"/>
                <a:cs typeface="Inter Medium" pitchFamily="34" charset="-120"/>
              </a:rPr>
              <a:t>voucher</a:t>
            </a:r>
            <a:r>
              <a:rPr lang="en-US" sz="3000" dirty="0" smtClean="0">
                <a:solidFill>
                  <a:srgbClr val="150F37"/>
                </a:solidFill>
                <a:latin typeface="Arial"/>
                <a:ea typeface="Inter Medium"/>
                <a:cs typeface="Inter Medium" pitchFamily="34" charset="-120"/>
              </a:rPr>
              <a:t>s </a:t>
            </a:r>
            <a:r>
              <a:rPr lang="en-US" sz="3000" dirty="0">
                <a:solidFill>
                  <a:srgbClr val="150F37"/>
                </a:solidFill>
                <a:latin typeface="Arial"/>
                <a:ea typeface="Inter Medium"/>
                <a:cs typeface="Inter Medium" pitchFamily="34" charset="-120"/>
              </a:rPr>
              <a:t>from 7 higher-level program participants whose accounts have been activated, and 3 from any "active" program participants you choose (you can also purchase </a:t>
            </a:r>
            <a:r>
              <a:rPr lang="hu-HU" sz="3000" dirty="0" err="1" smtClean="0">
                <a:solidFill>
                  <a:srgbClr val="150F37"/>
                </a:solidFill>
                <a:latin typeface="Arial"/>
                <a:ea typeface="Inter Medium"/>
                <a:cs typeface="Inter Medium" pitchFamily="34" charset="-120"/>
              </a:rPr>
              <a:t>voucher</a:t>
            </a:r>
            <a:r>
              <a:rPr lang="en-US" sz="3000" dirty="0" smtClean="0">
                <a:solidFill>
                  <a:srgbClr val="150F37"/>
                </a:solidFill>
                <a:latin typeface="Arial"/>
                <a:ea typeface="Inter Medium"/>
                <a:cs typeface="Inter Medium" pitchFamily="34" charset="-120"/>
              </a:rPr>
              <a:t>s </a:t>
            </a:r>
            <a:r>
              <a:rPr lang="en-US" sz="3000" dirty="0">
                <a:solidFill>
                  <a:srgbClr val="150F37"/>
                </a:solidFill>
                <a:latin typeface="Arial"/>
                <a:ea typeface="Inter Medium"/>
                <a:cs typeface="Inter Medium" pitchFamily="34" charset="-120"/>
              </a:rPr>
              <a:t>from lower-level program participants).</a:t>
            </a:r>
            <a:endParaRPr lang="en-US" sz="3000" dirty="0">
              <a:latin typeface="Arial"/>
              <a:ea typeface="Inter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8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8B9D874-7EEB-6507-F315-813B66550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14" y="-7803"/>
            <a:ext cx="18300214" cy="10293880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2076450" y="542925"/>
            <a:ext cx="1564005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330"/>
              </a:lnSpc>
              <a:buNone/>
            </a:pPr>
            <a:r>
              <a:rPr lang="hu-HU" sz="9350" b="1" kern="0" spc="-225" dirty="0" smtClean="0">
                <a:solidFill>
                  <a:srgbClr val="150F37"/>
                </a:solidFill>
                <a:latin typeface="Arial"/>
                <a:ea typeface="Inter Bold"/>
                <a:cs typeface="Inter Bold" pitchFamily="34" charset="-120"/>
              </a:rPr>
              <a:t>The</a:t>
            </a:r>
            <a:r>
              <a:rPr lang="en-US" sz="9350" b="1" kern="0" spc="-225" dirty="0" smtClean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 S1</a:t>
            </a:r>
            <a:r>
              <a:rPr lang="hu-HU" sz="9350" b="1" kern="0" spc="-225" dirty="0" smtClean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 </a:t>
            </a:r>
            <a:r>
              <a:rPr lang="hu-HU" sz="9350" b="1" kern="0" spc="-225" dirty="0" err="1" smtClean="0">
                <a:solidFill>
                  <a:srgbClr val="8653FF"/>
                </a:solidFill>
                <a:latin typeface="Arial"/>
                <a:ea typeface="Inter Bold"/>
                <a:cs typeface="Inter Bold" pitchFamily="34" charset="-120"/>
              </a:rPr>
              <a:t>sector</a:t>
            </a:r>
            <a:endParaRPr lang="en-US" sz="9350" dirty="0">
              <a:solidFill>
                <a:srgbClr val="8653FF"/>
              </a:solidFill>
              <a:latin typeface="Arial"/>
              <a:ea typeface="Inter Bold"/>
              <a:cs typeface="Calibri"/>
            </a:endParaRPr>
          </a:p>
        </p:txBody>
      </p:sp>
      <p:sp>
        <p:nvSpPr>
          <p:cNvPr id="9" name="Text 1"/>
          <p:cNvSpPr/>
          <p:nvPr/>
        </p:nvSpPr>
        <p:spPr>
          <a:xfrm>
            <a:off x="11759157" y="6732681"/>
            <a:ext cx="6023871" cy="2002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800" b="1" dirty="0">
                <a:solidFill>
                  <a:srgbClr val="150F37"/>
                </a:solidFill>
                <a:latin typeface="Arial"/>
                <a:ea typeface="Inter Bold"/>
                <a:cs typeface="Inter Bold" pitchFamily="34" charset="-120"/>
              </a:rPr>
              <a:t>These invitees will be located at the third level of your sector, making them third-level referrals for you.</a:t>
            </a:r>
            <a:endParaRPr lang="en-US" sz="2800" dirty="0">
              <a:latin typeface="Arial"/>
              <a:ea typeface="Inter Bold"/>
            </a:endParaRPr>
          </a:p>
        </p:txBody>
      </p:sp>
      <p:sp>
        <p:nvSpPr>
          <p:cNvPr id="10" name="Text 2"/>
          <p:cNvSpPr/>
          <p:nvPr/>
        </p:nvSpPr>
        <p:spPr>
          <a:xfrm>
            <a:off x="11759158" y="2636571"/>
            <a:ext cx="6198373" cy="1896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8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Participants of the marketing program are placed on the first level of the main sector S1 when the program is activated.</a:t>
            </a:r>
            <a:endParaRPr lang="en-US" sz="2800" dirty="0">
              <a:latin typeface="Arial"/>
              <a:ea typeface="Inter Medium"/>
            </a:endParaRPr>
          </a:p>
        </p:txBody>
      </p:sp>
      <p:sp>
        <p:nvSpPr>
          <p:cNvPr id="11" name="Text 3"/>
          <p:cNvSpPr/>
          <p:nvPr/>
        </p:nvSpPr>
        <p:spPr>
          <a:xfrm>
            <a:off x="11759158" y="4655471"/>
            <a:ext cx="6303077" cy="2540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800" dirty="0">
                <a:solidFill>
                  <a:srgbClr val="5A5571"/>
                </a:solidFill>
                <a:latin typeface="Arial"/>
                <a:ea typeface="Inter Medium"/>
                <a:cs typeface="Inter Medium" pitchFamily="34" charset="-120"/>
              </a:rPr>
              <a:t>Upon inviting new users to the platform, they are placed on the second level of the main sector S1 and are your direct referrals.</a:t>
            </a:r>
            <a:endParaRPr lang="en-US" sz="2800" dirty="0">
              <a:latin typeface="Arial"/>
              <a:ea typeface="Inter Medium"/>
            </a:endParaRPr>
          </a:p>
        </p:txBody>
      </p:sp>
      <p:pic>
        <p:nvPicPr>
          <p:cNvPr id="13" name="Рисунок 24">
            <a:extLst>
              <a:ext uri="{FF2B5EF4-FFF2-40B4-BE49-F238E27FC236}">
                <a16:creationId xmlns:a16="http://schemas.microsoft.com/office/drawing/2014/main" xmlns="" id="{94417B72-D452-88A9-75A7-C91A3EBF8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2023" y="2716684"/>
            <a:ext cx="405859" cy="415384"/>
          </a:xfrm>
          <a:prstGeom prst="rect">
            <a:avLst/>
          </a:prstGeom>
        </p:spPr>
      </p:pic>
      <p:pic>
        <p:nvPicPr>
          <p:cNvPr id="15" name="Рисунок 24">
            <a:extLst>
              <a:ext uri="{FF2B5EF4-FFF2-40B4-BE49-F238E27FC236}">
                <a16:creationId xmlns:a16="http://schemas.microsoft.com/office/drawing/2014/main" xmlns="" id="{656511E7-1E5F-4178-55BF-C0801A40D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6924" y="4775829"/>
            <a:ext cx="405859" cy="4153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1136</Words>
  <Application>Microsoft Office PowerPoint</Application>
  <PresentationFormat>Egyéni</PresentationFormat>
  <Paragraphs>109</Paragraphs>
  <Slides>16</Slides>
  <Notes>16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Pavel</cp:lastModifiedBy>
  <cp:revision>395</cp:revision>
  <dcterms:created xsi:type="dcterms:W3CDTF">2023-04-09T14:57:51Z</dcterms:created>
  <dcterms:modified xsi:type="dcterms:W3CDTF">2023-05-19T11:14:51Z</dcterms:modified>
</cp:coreProperties>
</file>